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0" r:id="rId3"/>
    <p:sldId id="317" r:id="rId4"/>
    <p:sldId id="291" r:id="rId5"/>
    <p:sldId id="316" r:id="rId6"/>
    <p:sldId id="351" r:id="rId7"/>
    <p:sldId id="321" r:id="rId8"/>
    <p:sldId id="349" r:id="rId9"/>
    <p:sldId id="348" r:id="rId10"/>
    <p:sldId id="352" r:id="rId11"/>
    <p:sldId id="344" r:id="rId12"/>
    <p:sldId id="345" r:id="rId13"/>
    <p:sldId id="347" r:id="rId14"/>
    <p:sldId id="318" r:id="rId15"/>
    <p:sldId id="319" r:id="rId16"/>
    <p:sldId id="320" r:id="rId17"/>
    <p:sldId id="323" r:id="rId18"/>
    <p:sldId id="324" r:id="rId19"/>
    <p:sldId id="329" r:id="rId20"/>
    <p:sldId id="330" r:id="rId21"/>
    <p:sldId id="257"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A"/>
    <a:srgbClr val="032E47"/>
    <a:srgbClr val="011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95226" autoAdjust="0"/>
  </p:normalViewPr>
  <p:slideViewPr>
    <p:cSldViewPr snapToGrid="0">
      <p:cViewPr varScale="1">
        <p:scale>
          <a:sx n="116" d="100"/>
          <a:sy n="116" d="100"/>
        </p:scale>
        <p:origin x="2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1A84F-5CD2-4FAE-8D4F-8FB4B76DD4F2}"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F59E3-BFE5-4B61-9A32-ED5088FCBA29}" type="slidenum">
              <a:rPr lang="en-US" smtClean="0"/>
              <a:t>‹#›</a:t>
            </a:fld>
            <a:endParaRPr lang="en-US"/>
          </a:p>
        </p:txBody>
      </p:sp>
    </p:spTree>
    <p:extLst>
      <p:ext uri="{BB962C8B-B14F-4D97-AF65-F5344CB8AC3E}">
        <p14:creationId xmlns:p14="http://schemas.microsoft.com/office/powerpoint/2010/main" val="3305533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F59E3-BFE5-4B61-9A32-ED5088FCBA29}" type="slidenum">
              <a:rPr lang="en-US" smtClean="0"/>
              <a:t>6</a:t>
            </a:fld>
            <a:endParaRPr lang="en-US"/>
          </a:p>
        </p:txBody>
      </p:sp>
    </p:spTree>
    <p:extLst>
      <p:ext uri="{BB962C8B-B14F-4D97-AF65-F5344CB8AC3E}">
        <p14:creationId xmlns:p14="http://schemas.microsoft.com/office/powerpoint/2010/main" val="2217740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803"/>
          <a:stretch/>
        </p:blipFill>
        <p:spPr>
          <a:xfrm>
            <a:off x="3155702" y="0"/>
            <a:ext cx="9036298"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468"/>
            <a:ext cx="10490200" cy="6866467"/>
          </a:xfrm>
          <a:prstGeom prst="rect">
            <a:avLst/>
          </a:prstGeom>
        </p:spPr>
      </p:pic>
      <p:sp>
        <p:nvSpPr>
          <p:cNvPr id="2" name="Title 1"/>
          <p:cNvSpPr>
            <a:spLocks noGrp="1"/>
          </p:cNvSpPr>
          <p:nvPr>
            <p:ph type="ctrTitle"/>
          </p:nvPr>
        </p:nvSpPr>
        <p:spPr>
          <a:xfrm>
            <a:off x="432047" y="2445208"/>
            <a:ext cx="4548326" cy="1593393"/>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047068"/>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6413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21795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5"/>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3177577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33"/>
          <a:stretch/>
        </p:blipFill>
        <p:spPr>
          <a:xfrm flipH="1">
            <a:off x="4480176" y="0"/>
            <a:ext cx="7711824"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930467" cy="6858000"/>
          </a:xfrm>
          <a:prstGeom prst="rect">
            <a:avLst/>
          </a:prstGeom>
        </p:spPr>
      </p:pic>
      <p:sp>
        <p:nvSpPr>
          <p:cNvPr id="2" name="Title 1"/>
          <p:cNvSpPr>
            <a:spLocks noGrp="1"/>
          </p:cNvSpPr>
          <p:nvPr>
            <p:ph type="ctrTitle"/>
          </p:nvPr>
        </p:nvSpPr>
        <p:spPr>
          <a:xfrm>
            <a:off x="432047" y="2428274"/>
            <a:ext cx="4548326" cy="1928440"/>
          </a:xfrm>
        </p:spPr>
        <p:txBody>
          <a:bodyPr anchor="b">
            <a:normAutofit/>
          </a:bodyPr>
          <a:lstStyle>
            <a:lvl1pPr algn="ctr">
              <a:defRPr sz="5000">
                <a:solidFill>
                  <a:schemeClr val="tx1"/>
                </a:solidFill>
                <a:effectLst>
                  <a:outerShdw blurRad="38100" dist="38100" dir="2700000" algn="tl">
                    <a:srgbClr val="000000">
                      <a:alpha val="35000"/>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356714"/>
            <a:ext cx="4548326" cy="1147439"/>
          </a:xfrm>
        </p:spPr>
        <p:txBody>
          <a:bodyPr/>
          <a:lstStyle>
            <a:lvl1pPr marL="0" indent="0" algn="ctr">
              <a:buNone/>
              <a:defRPr sz="2400">
                <a:solidFill>
                  <a:schemeClr val="tx1"/>
                </a:solidFill>
                <a:effectLst>
                  <a:outerShdw blurRad="38100" dist="38100" dir="2700000" algn="tl">
                    <a:srgbClr val="000000">
                      <a:alpha val="35000"/>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25839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253246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2"/>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a:normAutofit/>
          </a:bodyPr>
          <a:lstStyle>
            <a:lvl1pPr>
              <a:defRPr sz="4000">
                <a:solidFill>
                  <a:schemeClr val="tx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427811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20729"/>
          <a:stretch/>
        </p:blipFill>
        <p:spPr>
          <a:xfrm>
            <a:off x="4037368" y="0"/>
            <a:ext cx="8154632"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566400" cy="6858000"/>
          </a:xfrm>
          <a:prstGeom prst="rect">
            <a:avLst/>
          </a:prstGeom>
        </p:spPr>
      </p:pic>
      <p:sp>
        <p:nvSpPr>
          <p:cNvPr id="2" name="Title 1"/>
          <p:cNvSpPr>
            <a:spLocks noGrp="1"/>
          </p:cNvSpPr>
          <p:nvPr>
            <p:ph type="ctrTitle"/>
          </p:nvPr>
        </p:nvSpPr>
        <p:spPr>
          <a:xfrm>
            <a:off x="432047" y="2428274"/>
            <a:ext cx="4548326" cy="1928440"/>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356714"/>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85364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1810097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4"/>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dirty="0"/>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179435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0328"/>
          <a:stretch/>
        </p:blipFill>
        <p:spPr>
          <a:xfrm>
            <a:off x="4059433" y="0"/>
            <a:ext cx="8132567"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444" y="0"/>
            <a:ext cx="10082977" cy="6858000"/>
          </a:xfrm>
          <a:prstGeom prst="rect">
            <a:avLst/>
          </a:prstGeom>
        </p:spPr>
      </p:pic>
      <p:sp>
        <p:nvSpPr>
          <p:cNvPr id="2" name="Title 1"/>
          <p:cNvSpPr>
            <a:spLocks noGrp="1"/>
          </p:cNvSpPr>
          <p:nvPr>
            <p:ph type="ctrTitle"/>
          </p:nvPr>
        </p:nvSpPr>
        <p:spPr>
          <a:xfrm>
            <a:off x="432047" y="2428274"/>
            <a:ext cx="4548326" cy="1928439"/>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356713"/>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1831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5943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p:cNvSpPr>
            <a:spLocks noGrp="1"/>
          </p:cNvSpPr>
          <p:nvPr>
            <p:ph type="body" idx="1"/>
          </p:nvPr>
        </p:nvSpPr>
        <p:spPr>
          <a:xfrm>
            <a:off x="831850" y="4589463"/>
            <a:ext cx="10515600" cy="649287"/>
          </a:xfrm>
        </p:spPr>
        <p:txBody>
          <a:bodyPr/>
          <a:lstStyle>
            <a:lvl1pPr marL="0" indent="0">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191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grpSp>
        <p:nvGrpSpPr>
          <p:cNvPr id="6" name="Group 5"/>
          <p:cNvGrpSpPr/>
          <p:nvPr userDrawn="1"/>
        </p:nvGrpSpPr>
        <p:grpSpPr>
          <a:xfrm>
            <a:off x="3991075" y="-3"/>
            <a:ext cx="8200925" cy="6858000"/>
            <a:chOff x="3991075" y="-3"/>
            <a:chExt cx="8200925" cy="685800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0344"/>
            <a:stretch/>
          </p:blipFill>
          <p:spPr>
            <a:xfrm>
              <a:off x="3991075" y="0"/>
              <a:ext cx="1352739" cy="1372264"/>
            </a:xfrm>
            <a:prstGeom prst="rect">
              <a:avLst/>
            </a:prstGeom>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50473"/>
            <a:stretch/>
          </p:blipFill>
          <p:spPr>
            <a:xfrm>
              <a:off x="3991075" y="1372266"/>
              <a:ext cx="1352739" cy="13493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43815" y="-3"/>
              <a:ext cx="6848185" cy="6858000"/>
            </a:xfrm>
            <a:prstGeom prst="rect">
              <a:avLst/>
            </a:prstGeom>
          </p:spPr>
        </p:pic>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8467"/>
            <a:ext cx="10490200" cy="6858000"/>
          </a:xfrm>
          <a:prstGeom prst="rect">
            <a:avLst/>
          </a:prstGeom>
        </p:spPr>
      </p:pic>
      <p:sp>
        <p:nvSpPr>
          <p:cNvPr id="2" name="Title 1"/>
          <p:cNvSpPr>
            <a:spLocks noGrp="1"/>
          </p:cNvSpPr>
          <p:nvPr>
            <p:ph type="ctrTitle"/>
          </p:nvPr>
        </p:nvSpPr>
        <p:spPr>
          <a:xfrm>
            <a:off x="432047" y="2428274"/>
            <a:ext cx="4548326" cy="1771193"/>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221242"/>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33925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dirty="0">
                <a:solidFill>
                  <a:schemeClr val="bg1"/>
                </a:solidFill>
              </a:defRPr>
            </a:lvl1pPr>
          </a:lstStyle>
          <a:p>
            <a:pPr lvl="0"/>
            <a:r>
              <a:rPr lang="en-US" dirty="0"/>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122520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dirty="0">
                <a:solidFill>
                  <a:schemeClr val="bg1"/>
                </a:solidFill>
              </a:defRPr>
            </a:lvl1pPr>
          </a:lstStyle>
          <a:p>
            <a:pPr lvl="0"/>
            <a:r>
              <a:rPr lang="en-US" dirty="0"/>
              <a:t>Click to edit Master title style</a:t>
            </a:r>
          </a:p>
        </p:txBody>
      </p:sp>
      <p:sp>
        <p:nvSpPr>
          <p:cNvPr id="3" name="Content Placeholder 2"/>
          <p:cNvSpPr>
            <a:spLocks noGrp="1"/>
          </p:cNvSpPr>
          <p:nvPr>
            <p:ph sz="half" idx="1"/>
          </p:nvPr>
        </p:nvSpPr>
        <p:spPr>
          <a:xfrm>
            <a:off x="428625" y="1358899"/>
            <a:ext cx="5667375" cy="4651375"/>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4" name="Content Placeholder 3"/>
          <p:cNvSpPr>
            <a:spLocks noGrp="1"/>
          </p:cNvSpPr>
          <p:nvPr>
            <p:ph sz="half" idx="2"/>
          </p:nvPr>
        </p:nvSpPr>
        <p:spPr>
          <a:xfrm>
            <a:off x="6110288" y="1358899"/>
            <a:ext cx="5667375" cy="4651375"/>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189770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dirty="0"/>
              <a:t>Click to edit Master title style</a:t>
            </a:r>
          </a:p>
        </p:txBody>
      </p:sp>
      <p:sp>
        <p:nvSpPr>
          <p:cNvPr id="3" name="Text Placeholder 2"/>
          <p:cNvSpPr>
            <a:spLocks noGrp="1"/>
          </p:cNvSpPr>
          <p:nvPr>
            <p:ph type="body" idx="1"/>
          </p:nvPr>
        </p:nvSpPr>
        <p:spPr>
          <a:xfrm>
            <a:off x="839788" y="124802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71939"/>
            <a:ext cx="5157787" cy="4117724"/>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
        <p:nvSpPr>
          <p:cNvPr id="5" name="Text Placeholder 4"/>
          <p:cNvSpPr>
            <a:spLocks noGrp="1"/>
          </p:cNvSpPr>
          <p:nvPr>
            <p:ph type="body" sz="quarter" idx="3"/>
          </p:nvPr>
        </p:nvSpPr>
        <p:spPr>
          <a:xfrm>
            <a:off x="6172200" y="124802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71939"/>
            <a:ext cx="5183188" cy="4117724"/>
          </a:xfrm>
        </p:spPr>
        <p:txBody>
          <a:bodyPr vert="horz" lIns="91440" tIns="45720" rIns="91440" bIns="45720" rtlCol="0">
            <a:normAutofit/>
          </a:bodyPr>
          <a:lstStyle>
            <a:lvl1pPr>
              <a:defRPr lang="en-US" sz="2400" smtClean="0"/>
            </a:lvl1pPr>
            <a:lvl2pPr>
              <a:defRPr lang="en-US" sz="2000" smtClean="0"/>
            </a:lvl2pPr>
            <a:lvl3pPr>
              <a:defRPr lang="en-US" smtClean="0"/>
            </a:lvl3pPr>
            <a:lvl4pPr>
              <a:defRPr lang="en-US" smtClean="0"/>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3715554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0"/>
            <a:ext cx="12192000" cy="1097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dirty="0"/>
              <a:t>Click to edit Master title style</a:t>
            </a:r>
          </a:p>
        </p:txBody>
      </p:sp>
      <p:sp>
        <p:nvSpPr>
          <p:cNvPr id="6" name="Slide Number Placeholder 5"/>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411808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2000" cy="5943600"/>
          </a:xfrm>
        </p:spPr>
        <p:txBody>
          <a:bodyPr/>
          <a:lstStyle/>
          <a:p>
            <a:endParaRPr lang="en-US"/>
          </a:p>
        </p:txBody>
      </p:sp>
      <p:sp>
        <p:nvSpPr>
          <p:cNvPr id="2" name="Title 1"/>
          <p:cNvSpPr>
            <a:spLocks noGrp="1"/>
          </p:cNvSpPr>
          <p:nvPr>
            <p:ph type="title"/>
          </p:nvPr>
        </p:nvSpPr>
        <p:spPr>
          <a:xfrm>
            <a:off x="317500" y="5848350"/>
            <a:ext cx="10515600" cy="1009650"/>
          </a:xfrm>
        </p:spPr>
        <p:txBody>
          <a:bodyPr anchor="ctr">
            <a:normAutofit/>
          </a:bodyPr>
          <a:lstStyle>
            <a:lvl1pPr>
              <a:lnSpc>
                <a:spcPct val="100000"/>
              </a:lnSpc>
              <a:defRPr sz="4000"/>
            </a:lvl1pPr>
          </a:lstStyle>
          <a:p>
            <a:r>
              <a:rPr lang="en-US" dirty="0"/>
              <a:t>Click to edit Master title style</a:t>
            </a:r>
          </a:p>
        </p:txBody>
      </p:sp>
    </p:spTree>
    <p:extLst>
      <p:ext uri="{BB962C8B-B14F-4D97-AF65-F5344CB8AC3E}">
        <p14:creationId xmlns:p14="http://schemas.microsoft.com/office/powerpoint/2010/main" val="111770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2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6"/>
            <a:ext cx="11430000" cy="915034"/>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0" y="1276369"/>
            <a:ext cx="11430000" cy="4937760"/>
          </a:xfrm>
        </p:spPr>
        <p:txBody>
          <a:bodyPr/>
          <a:lstStyle>
            <a:lvl2pPr marL="685800" indent="-228600">
              <a:buSzPct val="100000"/>
              <a:buFont typeface="Gill Sans MT" panose="020B0502020104020203" pitchFamily="34" charset="0"/>
              <a:buChar char="º"/>
              <a:defRPr/>
            </a:lvl2pPr>
            <a:lvl3pPr marL="1143000" indent="-228600">
              <a:buSzPct val="75000"/>
              <a:buFont typeface="Wingdings" panose="05000000000000000000" pitchFamily="2" charset="2"/>
              <a:buChar char="§"/>
              <a:defRPr/>
            </a:lvl3pPr>
            <a:lvl4pPr marL="1600200" indent="-228600">
              <a:buSzPct val="100000"/>
              <a:buFont typeface="Courier New" panose="02070309020205020404" pitchFamily="49" charset="0"/>
              <a:buChar cha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744573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tx2"/>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79183"/>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dirty="0"/>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sz="1800" dirty="0"/>
            </a:lvl4pPr>
            <a:lvl5pPr>
              <a:defRPr lang="en-US" sz="1800" dirty="0"/>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Tree>
    <p:extLst>
      <p:ext uri="{BB962C8B-B14F-4D97-AF65-F5344CB8AC3E}">
        <p14:creationId xmlns:p14="http://schemas.microsoft.com/office/powerpoint/2010/main" val="356545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73"/>
          <a:stretch/>
        </p:blipFill>
        <p:spPr>
          <a:xfrm>
            <a:off x="3486410" y="0"/>
            <a:ext cx="870559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744200" cy="6903720"/>
          </a:xfrm>
          <a:prstGeom prst="rect">
            <a:avLst/>
          </a:prstGeom>
        </p:spPr>
      </p:pic>
      <p:sp>
        <p:nvSpPr>
          <p:cNvPr id="2" name="Title 1"/>
          <p:cNvSpPr>
            <a:spLocks noGrp="1"/>
          </p:cNvSpPr>
          <p:nvPr>
            <p:ph type="ctrTitle"/>
          </p:nvPr>
        </p:nvSpPr>
        <p:spPr>
          <a:xfrm>
            <a:off x="432047" y="2428274"/>
            <a:ext cx="4548326" cy="1737326"/>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165600"/>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800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9056"/>
          <a:stretch/>
        </p:blipFill>
        <p:spPr>
          <a:xfrm>
            <a:off x="4343400" y="0"/>
            <a:ext cx="7848600" cy="690372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634134" cy="6903720"/>
          </a:xfrm>
          <a:prstGeom prst="rect">
            <a:avLst/>
          </a:prstGeom>
        </p:spPr>
      </p:pic>
      <p:sp>
        <p:nvSpPr>
          <p:cNvPr id="2" name="Title 1"/>
          <p:cNvSpPr>
            <a:spLocks noGrp="1"/>
          </p:cNvSpPr>
          <p:nvPr>
            <p:ph type="ctrTitle"/>
          </p:nvPr>
        </p:nvSpPr>
        <p:spPr>
          <a:xfrm>
            <a:off x="432047" y="2428274"/>
            <a:ext cx="4548326" cy="1882720"/>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310994"/>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238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0" y="0"/>
            <a:ext cx="12192000" cy="109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82245"/>
            <a:ext cx="11430000" cy="914400"/>
          </a:xfrm>
        </p:spPr>
        <p:txBody>
          <a:bodyPr vert="horz" lIns="91440" tIns="45720" rIns="91440" bIns="45720" rtlCol="0" anchor="ctr">
            <a:normAutofit/>
          </a:bodyPr>
          <a:lstStyle>
            <a:lvl1pPr>
              <a:defRPr lang="en-US" sz="3600" dirty="0">
                <a:solidFill>
                  <a:schemeClr val="bg1"/>
                </a:solidFill>
              </a:defRPr>
            </a:lvl1pPr>
          </a:lstStyle>
          <a:p>
            <a:pPr lvl="0"/>
            <a:r>
              <a:rPr lang="en-US" dirty="0"/>
              <a:t>Click to edit Master title style</a:t>
            </a:r>
          </a:p>
        </p:txBody>
      </p:sp>
      <p:sp>
        <p:nvSpPr>
          <p:cNvPr id="3" name="Content Placeholder 2"/>
          <p:cNvSpPr>
            <a:spLocks noGrp="1"/>
          </p:cNvSpPr>
          <p:nvPr>
            <p:ph idx="1"/>
          </p:nvPr>
        </p:nvSpPr>
        <p:spPr>
          <a:xfrm>
            <a:off x="528828" y="1298448"/>
            <a:ext cx="11134344" cy="4878515"/>
          </a:xfrm>
        </p:spPr>
        <p:txBody>
          <a:bodyPr vert="horz" lIns="91440" tIns="45720" rIns="91440" bIns="45720" rtlCol="0">
            <a:normAutofit/>
          </a:bodyPr>
          <a:lstStyle>
            <a:lvl1pPr>
              <a:defRPr lang="en-US" smtClean="0"/>
            </a:lvl1pPr>
            <a:lvl2pPr>
              <a:defRPr lang="en-US" smtClean="0"/>
            </a:lvl2pPr>
            <a:lvl3pPr>
              <a:defRPr lang="en-US" smtClean="0"/>
            </a:lvl3pPr>
            <a:lvl4pPr>
              <a:defRPr lang="en-US" sz="2000" smtClean="0"/>
            </a:lvl4pPr>
            <a:lvl5pPr>
              <a:defRPr lang="en-US" sz="2000"/>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68DB3F83-A43E-4AC5-9A34-B8F340664B89}" type="slidenum">
              <a:rPr lang="en-US" smtClean="0"/>
              <a:t>‹#›</a:t>
            </a:fld>
            <a:endParaRPr lang="en-US"/>
          </a:p>
        </p:txBody>
      </p:sp>
    </p:spTree>
    <p:extLst>
      <p:ext uri="{BB962C8B-B14F-4D97-AF65-F5344CB8AC3E}">
        <p14:creationId xmlns:p14="http://schemas.microsoft.com/office/powerpoint/2010/main" val="401630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object 2"/>
          <p:cNvSpPr/>
          <p:nvPr userDrawn="1"/>
        </p:nvSpPr>
        <p:spPr>
          <a:xfrm>
            <a:off x="0" y="0"/>
            <a:ext cx="12192000" cy="1093583"/>
          </a:xfrm>
          <a:custGeom>
            <a:avLst/>
            <a:gdLst/>
            <a:ahLst/>
            <a:cxnLst/>
            <a:rect l="l" t="t" r="r" b="b"/>
            <a:pathLst>
              <a:path w="20104100" h="1803400">
                <a:moveTo>
                  <a:pt x="0" y="1803159"/>
                </a:moveTo>
                <a:lnTo>
                  <a:pt x="0" y="0"/>
                </a:lnTo>
                <a:lnTo>
                  <a:pt x="20104099" y="0"/>
                </a:lnTo>
                <a:lnTo>
                  <a:pt x="20104099" y="1803159"/>
                </a:lnTo>
                <a:lnTo>
                  <a:pt x="0" y="1803159"/>
                </a:lnTo>
                <a:close/>
              </a:path>
            </a:pathLst>
          </a:custGeom>
          <a:solidFill>
            <a:schemeClr val="accent1"/>
          </a:solidFill>
        </p:spPr>
        <p:txBody>
          <a:bodyPr wrap="square" lIns="0" tIns="0" rIns="0" bIns="0" rtlCol="0"/>
          <a:lstStyle/>
          <a:p>
            <a:endParaRPr sz="1092">
              <a:solidFill>
                <a:srgbClr val="000000"/>
              </a:solidFill>
            </a:endParaRPr>
          </a:p>
        </p:txBody>
      </p:sp>
      <p:sp>
        <p:nvSpPr>
          <p:cNvPr id="2" name="Title 1"/>
          <p:cNvSpPr>
            <a:spLocks noGrp="1"/>
          </p:cNvSpPr>
          <p:nvPr>
            <p:ph type="title"/>
          </p:nvPr>
        </p:nvSpPr>
        <p:spPr>
          <a:xfrm>
            <a:off x="381000" y="182880"/>
            <a:ext cx="11430000" cy="914400"/>
          </a:xfrm>
        </p:spPr>
        <p:txBody>
          <a:bodyPr vert="horz" lIns="91440" tIns="45720" rIns="91440" bIns="45720" rtlCol="0" anchor="ctr">
            <a:normAutofit/>
          </a:bodyPr>
          <a:lstStyle>
            <a:lvl1pPr>
              <a:defRPr lang="en-US" sz="3600">
                <a:solidFill>
                  <a:schemeClr val="bg1"/>
                </a:solidFill>
              </a:defRPr>
            </a:lvl1pPr>
          </a:lstStyle>
          <a:p>
            <a:pPr lvl="0"/>
            <a:r>
              <a:rPr lang="en-US" dirty="0"/>
              <a:t>Click to edit Master title style</a:t>
            </a:r>
          </a:p>
        </p:txBody>
      </p:sp>
      <p:sp>
        <p:nvSpPr>
          <p:cNvPr id="3" name="Slide Number Placeholder 2"/>
          <p:cNvSpPr>
            <a:spLocks noGrp="1"/>
          </p:cNvSpPr>
          <p:nvPr>
            <p:ph type="sldNum" sz="quarter" idx="10"/>
          </p:nvPr>
        </p:nvSpPr>
        <p:spPr/>
        <p:txBody>
          <a:bodyPr/>
          <a:lstStyle/>
          <a:p>
            <a:fld id="{E60BDF69-52BF-49AA-956B-A3715C2BE386}" type="slidenum">
              <a:rPr lang="en-US" smtClean="0">
                <a:solidFill>
                  <a:srgbClr val="000000">
                    <a:tint val="75000"/>
                  </a:srgbClr>
                </a:solidFill>
              </a:rPr>
              <a:pPr/>
              <a:t>‹#›</a:t>
            </a:fld>
            <a:endParaRPr lang="en-US">
              <a:solidFill>
                <a:srgbClr val="000000">
                  <a:tint val="75000"/>
                </a:srgbClr>
              </a:solidFill>
            </a:endParaRPr>
          </a:p>
        </p:txBody>
      </p:sp>
      <p:sp>
        <p:nvSpPr>
          <p:cNvPr id="8" name="Content Placeholder 7"/>
          <p:cNvSpPr>
            <a:spLocks noGrp="1"/>
          </p:cNvSpPr>
          <p:nvPr>
            <p:ph sz="quarter" idx="12"/>
          </p:nvPr>
        </p:nvSpPr>
        <p:spPr>
          <a:xfrm>
            <a:off x="365837" y="1395859"/>
            <a:ext cx="4852154" cy="4620775"/>
          </a:xfrm>
        </p:spPr>
        <p:txBody>
          <a:bodyPr vert="horz" lIns="91440" tIns="45720" rIns="91440" bIns="45720" rtlCol="0">
            <a:normAutofit/>
          </a:bodyPr>
          <a:lstStyle>
            <a:lvl1pPr>
              <a:defRPr lang="en-US" sz="2400" dirty="0"/>
            </a:lvl1pPr>
            <a:lvl2pPr>
              <a:defRPr lang="en-US" sz="2000" dirty="0"/>
            </a:lvl2pPr>
            <a:lvl3pPr>
              <a:defRPr lang="en-US" dirty="0"/>
            </a:lvl3pPr>
            <a:lvl4pPr>
              <a:defRPr lang="en-US" dirty="0"/>
            </a:lvl4pPr>
            <a:lvl5pPr>
              <a:defRPr lang="en-US" dirty="0"/>
            </a:lvl5pPr>
          </a:lstStyle>
          <a:p>
            <a:pPr lvl="0"/>
            <a:r>
              <a:rPr lang="en-US" dirty="0"/>
              <a:t>Click to edit Master text styles</a:t>
            </a:r>
          </a:p>
          <a:p>
            <a:pPr lvl="1">
              <a:buSzPct val="100000"/>
              <a:buFont typeface="Gill Sans MT" panose="020B0502020104020203" pitchFamily="34" charset="0"/>
              <a:buChar char="º"/>
            </a:pPr>
            <a:r>
              <a:rPr lang="en-US" dirty="0"/>
              <a:t>Second level</a:t>
            </a:r>
          </a:p>
          <a:p>
            <a:pPr lvl="2">
              <a:buSzPct val="75000"/>
              <a:buFont typeface="Wingdings" panose="05000000000000000000" pitchFamily="2" charset="2"/>
              <a:buChar char="§"/>
            </a:pPr>
            <a:r>
              <a:rPr lang="en-US" dirty="0"/>
              <a:t>Third level</a:t>
            </a:r>
          </a:p>
          <a:p>
            <a:pPr lvl="3">
              <a:buSzPct val="100000"/>
              <a:buFont typeface="Courier New" panose="02070309020205020404" pitchFamily="49" charset="0"/>
              <a:buChar char="▫"/>
            </a:pPr>
            <a:r>
              <a:rPr lang="en-US" dirty="0"/>
              <a:t>Fourth level</a:t>
            </a:r>
          </a:p>
          <a:p>
            <a:pPr lvl="4"/>
            <a:r>
              <a:rPr lang="en-US" dirty="0"/>
              <a:t>Fifth level</a:t>
            </a:r>
          </a:p>
        </p:txBody>
      </p:sp>
      <p:sp>
        <p:nvSpPr>
          <p:cNvPr id="10" name="Content Placeholder 9"/>
          <p:cNvSpPr>
            <a:spLocks noGrp="1"/>
          </p:cNvSpPr>
          <p:nvPr>
            <p:ph sz="quarter" idx="13"/>
          </p:nvPr>
        </p:nvSpPr>
        <p:spPr>
          <a:xfrm>
            <a:off x="5217991" y="1395859"/>
            <a:ext cx="6608172" cy="4620775"/>
          </a:xfrm>
        </p:spPr>
        <p:txBody>
          <a:bodyPr vert="horz" lIns="91440" tIns="45720" rIns="91440" bIns="45720" rtlCol="0">
            <a:normAutofit/>
          </a:bodyPr>
          <a:lstStyle>
            <a:lvl1pPr>
              <a:defRPr lang="en-US" sz="2400"/>
            </a:lvl1pPr>
            <a:lvl2pPr>
              <a:defRPr lang="en-US" sz="2000"/>
            </a:lvl2pPr>
            <a:lvl3pPr>
              <a:defRPr lang="en-US"/>
            </a:lvl3pPr>
            <a:lvl4pPr>
              <a:defRPr lang="en-US"/>
            </a:lvl4pPr>
            <a:lvl5pPr>
              <a:defRPr lang="en-US"/>
            </a:lvl5pPr>
          </a:lstStyle>
          <a:p>
            <a:pPr lvl="0"/>
            <a:r>
              <a:rPr lang="en-US"/>
              <a:t>Click to edit Master text styles</a:t>
            </a:r>
          </a:p>
          <a:p>
            <a:pPr lvl="1">
              <a:buSzPct val="100000"/>
              <a:buFont typeface="Gill Sans MT" panose="020B0502020104020203" pitchFamily="34" charset="0"/>
              <a:buChar char="º"/>
            </a:pPr>
            <a:r>
              <a:rPr lang="en-US"/>
              <a:t>Second level</a:t>
            </a:r>
          </a:p>
          <a:p>
            <a:pPr lvl="2">
              <a:buSzPct val="75000"/>
              <a:buFont typeface="Wingdings" panose="05000000000000000000" pitchFamily="2" charset="2"/>
              <a:buChar char="§"/>
            </a:pPr>
            <a:r>
              <a:rPr lang="en-US"/>
              <a:t>Third level</a:t>
            </a:r>
          </a:p>
          <a:p>
            <a:pPr lvl="3">
              <a:buSzPct val="100000"/>
              <a:buFont typeface="Courier New" panose="02070309020205020404" pitchFamily="49" charset="0"/>
              <a:buChar char="▫"/>
            </a:pPr>
            <a:r>
              <a:rPr lang="en-US"/>
              <a:t>Fourth level</a:t>
            </a:r>
          </a:p>
          <a:p>
            <a:pPr lvl="4"/>
            <a:r>
              <a:rPr lang="en-US"/>
              <a:t>Fifth level</a:t>
            </a:r>
          </a:p>
        </p:txBody>
      </p:sp>
    </p:spTree>
    <p:extLst>
      <p:ext uri="{BB962C8B-B14F-4D97-AF65-F5344CB8AC3E}">
        <p14:creationId xmlns:p14="http://schemas.microsoft.com/office/powerpoint/2010/main" val="419065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31078"/>
          <a:stretch/>
        </p:blipFill>
        <p:spPr>
          <a:xfrm>
            <a:off x="4411132" y="-1"/>
            <a:ext cx="7780867"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0761133" cy="6858000"/>
          </a:xfrm>
          <a:prstGeom prst="rect">
            <a:avLst/>
          </a:prstGeom>
        </p:spPr>
      </p:pic>
      <p:sp>
        <p:nvSpPr>
          <p:cNvPr id="2" name="Title 1"/>
          <p:cNvSpPr>
            <a:spLocks noGrp="1"/>
          </p:cNvSpPr>
          <p:nvPr>
            <p:ph type="ctrTitle"/>
          </p:nvPr>
        </p:nvSpPr>
        <p:spPr>
          <a:xfrm>
            <a:off x="432047" y="2428274"/>
            <a:ext cx="4548326" cy="1928440"/>
          </a:xfrm>
        </p:spPr>
        <p:txBody>
          <a:bodyPr anchor="b">
            <a:normAutofit/>
          </a:bodyPr>
          <a:lstStyle>
            <a:lvl1pPr algn="ctr">
              <a:defRPr sz="50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432047" y="4356714"/>
            <a:ext cx="4548326" cy="1147439"/>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710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5608" y="63812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B3F83-A43E-4AC5-9A34-B8F340664B89}" type="slidenum">
              <a:rPr lang="en-US" smtClean="0"/>
              <a:pPr/>
              <a:t>‹#›</a:t>
            </a:fld>
            <a:endParaRPr lang="en-US"/>
          </a:p>
        </p:txBody>
      </p:sp>
      <p:pic>
        <p:nvPicPr>
          <p:cNvPr id="8" name="Picture 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462467" y="6271505"/>
            <a:ext cx="1600200" cy="584689"/>
          </a:xfrm>
          <a:prstGeom prst="rect">
            <a:avLst/>
          </a:prstGeom>
        </p:spPr>
      </p:pic>
      <p:pic>
        <p:nvPicPr>
          <p:cNvPr id="5" name="Picture 4" descr="A close up of a sign&#10;&#10;Description automatically generated">
            <a:extLst>
              <a:ext uri="{FF2B5EF4-FFF2-40B4-BE49-F238E27FC236}">
                <a16:creationId xmlns:a16="http://schemas.microsoft.com/office/drawing/2014/main" id="{8A3D2EAE-2560-4672-A1C5-662C9BE3BB8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1267809" y="6192230"/>
            <a:ext cx="650555" cy="640080"/>
          </a:xfrm>
          <a:prstGeom prst="rect">
            <a:avLst/>
          </a:prstGeom>
        </p:spPr>
      </p:pic>
    </p:spTree>
    <p:extLst>
      <p:ext uri="{BB962C8B-B14F-4D97-AF65-F5344CB8AC3E}">
        <p14:creationId xmlns:p14="http://schemas.microsoft.com/office/powerpoint/2010/main" val="3457392047"/>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7" r:id="rId3"/>
    <p:sldLayoutId id="2147483722" r:id="rId4"/>
    <p:sldLayoutId id="2147483666" r:id="rId5"/>
    <p:sldLayoutId id="2147483665" r:id="rId6"/>
    <p:sldLayoutId id="2147483668" r:id="rId7"/>
    <p:sldLayoutId id="2147483721" r:id="rId8"/>
    <p:sldLayoutId id="2147483661" r:id="rId9"/>
    <p:sldLayoutId id="2147483669" r:id="rId10"/>
    <p:sldLayoutId id="2147483720" r:id="rId11"/>
    <p:sldLayoutId id="2147483664" r:id="rId12"/>
    <p:sldLayoutId id="2147483671" r:id="rId13"/>
    <p:sldLayoutId id="2147483719" r:id="rId14"/>
    <p:sldLayoutId id="2147483662" r:id="rId15"/>
    <p:sldLayoutId id="2147483670" r:id="rId16"/>
    <p:sldLayoutId id="2147483718" r:id="rId17"/>
    <p:sldLayoutId id="2147483649" r:id="rId18"/>
    <p:sldLayoutId id="2147483672" r:id="rId19"/>
    <p:sldLayoutId id="2147483650" r:id="rId20"/>
    <p:sldLayoutId id="2147483652" r:id="rId21"/>
    <p:sldLayoutId id="2147483653" r:id="rId22"/>
    <p:sldLayoutId id="2147483654" r:id="rId23"/>
    <p:sldLayoutId id="2147483651" r:id="rId24"/>
    <p:sldLayoutId id="214748365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www.score.org/volunteer"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www.score.org/"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 the Life of Your Business</a:t>
            </a:r>
          </a:p>
        </p:txBody>
      </p:sp>
      <p:sp>
        <p:nvSpPr>
          <p:cNvPr id="5" name="Text Placeholder 4"/>
          <p:cNvSpPr>
            <a:spLocks noGrp="1"/>
          </p:cNvSpPr>
          <p:nvPr>
            <p:ph type="body" idx="1"/>
          </p:nvPr>
        </p:nvSpPr>
        <p:spPr/>
        <p:txBody>
          <a:bodyPr>
            <a:normAutofit/>
          </a:bodyPr>
          <a:lstStyle/>
          <a:p>
            <a:r>
              <a:rPr lang="en-US" dirty="0"/>
              <a:t>SCORE Support for Small Businesses from Idea to Exit</a:t>
            </a:r>
          </a:p>
        </p:txBody>
      </p:sp>
    </p:spTree>
    <p:extLst>
      <p:ext uri="{BB962C8B-B14F-4D97-AF65-F5344CB8AC3E}">
        <p14:creationId xmlns:p14="http://schemas.microsoft.com/office/powerpoint/2010/main" val="3203165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SCORE Can Help You</a:t>
            </a:r>
          </a:p>
        </p:txBody>
      </p:sp>
      <p:sp>
        <p:nvSpPr>
          <p:cNvPr id="3" name="Content Placeholder 2"/>
          <p:cNvSpPr>
            <a:spLocks noGrp="1"/>
          </p:cNvSpPr>
          <p:nvPr>
            <p:ph idx="1"/>
          </p:nvPr>
        </p:nvSpPr>
        <p:spPr/>
        <p:txBody>
          <a:bodyPr>
            <a:normAutofit lnSpcReduction="10000"/>
          </a:bodyPr>
          <a:lstStyle/>
          <a:p>
            <a:pPr marL="0" indent="0">
              <a:spcAft>
                <a:spcPts val="1200"/>
              </a:spcAft>
              <a:buNone/>
            </a:pPr>
            <a:r>
              <a:rPr lang="en-US" b="1" dirty="0"/>
              <a:t>Free Mentoring</a:t>
            </a:r>
          </a:p>
          <a:p>
            <a:pPr marL="457200">
              <a:spcAft>
                <a:spcPts val="1200"/>
              </a:spcAft>
            </a:pPr>
            <a:r>
              <a:rPr lang="en-US" dirty="0"/>
              <a:t>Aspiring and existing entrepreneurs can get FREE, confidential, business advice from expert advisors committed to helping them succeed.  </a:t>
            </a:r>
          </a:p>
          <a:p>
            <a:pPr marL="457200">
              <a:spcAft>
                <a:spcPts val="1200"/>
              </a:spcAft>
            </a:pPr>
            <a:r>
              <a:rPr lang="en-US" dirty="0"/>
              <a:t>Every SCORE chapter offers expertise face-to-face in a local office or online using email or video conferencing.  </a:t>
            </a:r>
          </a:p>
          <a:p>
            <a:pPr marL="457200">
              <a:spcAft>
                <a:spcPts val="1200"/>
              </a:spcAft>
            </a:pPr>
            <a:r>
              <a:rPr lang="en-US" dirty="0"/>
              <a:t>Whether you’re just starting out, in business, or ready to sell or retire, SCORE can help – providing guidance and resources to help with your decisions.  Turn to SCORE for assistance with 1 question -  or 1,000.   </a:t>
            </a:r>
          </a:p>
          <a:p>
            <a:pPr marL="0" indent="0">
              <a:buNone/>
            </a:pPr>
            <a:r>
              <a:rPr lang="en-US" dirty="0"/>
              <a:t>We’re here to help you succeed.  </a:t>
            </a:r>
          </a:p>
          <a:p>
            <a:pPr marL="0" indent="0">
              <a:buNone/>
            </a:pPr>
            <a:r>
              <a:rPr lang="en-US" dirty="0"/>
              <a:t>We’re here - </a:t>
            </a:r>
            <a:r>
              <a:rPr lang="en-US" b="1" i="1" dirty="0"/>
              <a:t>for the life of your business</a:t>
            </a:r>
            <a:r>
              <a:rPr lang="en-US" dirty="0"/>
              <a:t>.</a:t>
            </a:r>
          </a:p>
        </p:txBody>
      </p:sp>
    </p:spTree>
    <p:extLst>
      <p:ext uri="{BB962C8B-B14F-4D97-AF65-F5344CB8AC3E}">
        <p14:creationId xmlns:p14="http://schemas.microsoft.com/office/powerpoint/2010/main" val="22219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728167" y="1097703"/>
            <a:ext cx="3180080" cy="5175506"/>
            <a:chOff x="8412480" y="1097703"/>
            <a:chExt cx="3180080" cy="5175506"/>
          </a:xfrm>
        </p:grpSpPr>
        <p:pic>
          <p:nvPicPr>
            <p:cNvPr id="5" name="Picture 4"/>
            <p:cNvPicPr>
              <a:picLocks noChangeAspect="1"/>
            </p:cNvPicPr>
            <p:nvPr/>
          </p:nvPicPr>
          <p:blipFill rotWithShape="1">
            <a:blip r:embed="rId2"/>
            <a:srcRect l="52719"/>
            <a:stretch/>
          </p:blipFill>
          <p:spPr>
            <a:xfrm>
              <a:off x="8412480" y="2154022"/>
              <a:ext cx="3180080" cy="3271418"/>
            </a:xfrm>
            <a:prstGeom prst="rect">
              <a:avLst/>
            </a:prstGeom>
          </p:spPr>
        </p:pic>
        <p:cxnSp>
          <p:nvCxnSpPr>
            <p:cNvPr id="11" name="Straight Connector 10"/>
            <p:cNvCxnSpPr>
              <a:cxnSpLocks/>
            </p:cNvCxnSpPr>
            <p:nvPr/>
          </p:nvCxnSpPr>
          <p:spPr>
            <a:xfrm>
              <a:off x="9337040" y="5022850"/>
              <a:ext cx="0" cy="125035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337040" y="1097703"/>
              <a:ext cx="5444" cy="130759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How SCORE Can Help You</a:t>
            </a:r>
          </a:p>
        </p:txBody>
      </p:sp>
      <p:sp>
        <p:nvSpPr>
          <p:cNvPr id="3" name="Content Placeholder 2"/>
          <p:cNvSpPr>
            <a:spLocks noGrp="1"/>
          </p:cNvSpPr>
          <p:nvPr>
            <p:ph idx="1"/>
          </p:nvPr>
        </p:nvSpPr>
        <p:spPr>
          <a:xfrm>
            <a:off x="381000" y="1981200"/>
            <a:ext cx="8893629" cy="4757057"/>
          </a:xfrm>
        </p:spPr>
        <p:txBody>
          <a:bodyPr>
            <a:normAutofit/>
          </a:bodyPr>
          <a:lstStyle/>
          <a:p>
            <a:pPr marL="457200">
              <a:spcAft>
                <a:spcPts val="1200"/>
              </a:spcAft>
            </a:pPr>
            <a:r>
              <a:rPr lang="en-US" dirty="0"/>
              <a:t>SCORE mentors provide the specific resources you need through personalized, 1-on-1 mentoring.</a:t>
            </a:r>
          </a:p>
          <a:p>
            <a:pPr marL="457200">
              <a:spcAft>
                <a:spcPts val="1200"/>
              </a:spcAft>
            </a:pPr>
            <a:r>
              <a:rPr lang="en-US" dirty="0"/>
              <a:t>Avoid timely and costly mistakes by learning from someone who’s “been there, done that”.</a:t>
            </a:r>
          </a:p>
          <a:p>
            <a:pPr marL="457200">
              <a:spcAft>
                <a:spcPts val="1200"/>
              </a:spcAft>
            </a:pPr>
            <a:r>
              <a:rPr lang="en-US" dirty="0"/>
              <a:t>Feel confident knowing you have an experienced resource available for simple questions or more complicated strategy development.</a:t>
            </a:r>
          </a:p>
          <a:p>
            <a:pPr marL="457200">
              <a:spcAft>
                <a:spcPts val="1200"/>
              </a:spcAft>
            </a:pPr>
            <a:r>
              <a:rPr lang="en-US" dirty="0"/>
              <a:t>SCORE is proven to help businesses start &amp; succeed. </a:t>
            </a:r>
          </a:p>
        </p:txBody>
      </p:sp>
      <p:sp>
        <p:nvSpPr>
          <p:cNvPr id="4" name="Rectangle 3"/>
          <p:cNvSpPr/>
          <p:nvPr/>
        </p:nvSpPr>
        <p:spPr>
          <a:xfrm>
            <a:off x="381000" y="1363672"/>
            <a:ext cx="3817071" cy="523220"/>
          </a:xfrm>
          <a:prstGeom prst="rect">
            <a:avLst/>
          </a:prstGeom>
        </p:spPr>
        <p:txBody>
          <a:bodyPr wrap="none">
            <a:spAutoFit/>
          </a:bodyPr>
          <a:lstStyle/>
          <a:p>
            <a:pPr>
              <a:spcAft>
                <a:spcPts val="1200"/>
              </a:spcAft>
            </a:pPr>
            <a:r>
              <a:rPr lang="en-US" sz="2800" b="1" dirty="0"/>
              <a:t>Benefits of Mentoring</a:t>
            </a:r>
          </a:p>
        </p:txBody>
      </p:sp>
    </p:spTree>
    <p:extLst>
      <p:ext uri="{BB962C8B-B14F-4D97-AF65-F5344CB8AC3E}">
        <p14:creationId xmlns:p14="http://schemas.microsoft.com/office/powerpoint/2010/main" val="173048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SCORE Can Help You</a:t>
            </a:r>
          </a:p>
        </p:txBody>
      </p:sp>
      <p:sp>
        <p:nvSpPr>
          <p:cNvPr id="3" name="Content Placeholder 2"/>
          <p:cNvSpPr>
            <a:spLocks noGrp="1"/>
          </p:cNvSpPr>
          <p:nvPr>
            <p:ph idx="1"/>
          </p:nvPr>
        </p:nvSpPr>
        <p:spPr>
          <a:xfrm>
            <a:off x="381000" y="1276369"/>
            <a:ext cx="11430000" cy="5262084"/>
          </a:xfrm>
        </p:spPr>
        <p:txBody>
          <a:bodyPr>
            <a:normAutofit fontScale="92500" lnSpcReduction="10000"/>
          </a:bodyPr>
          <a:lstStyle/>
          <a:p>
            <a:pPr marL="0" indent="0">
              <a:lnSpc>
                <a:spcPct val="100000"/>
              </a:lnSpc>
              <a:spcBef>
                <a:spcPts val="600"/>
              </a:spcBef>
              <a:spcAft>
                <a:spcPts val="600"/>
              </a:spcAft>
              <a:buNone/>
            </a:pPr>
            <a:r>
              <a:rPr lang="en-US" b="1" dirty="0"/>
              <a:t>Local Business Workshops &amp; Events</a:t>
            </a:r>
          </a:p>
          <a:p>
            <a:pPr marL="0" indent="0">
              <a:lnSpc>
                <a:spcPct val="100000"/>
              </a:lnSpc>
              <a:spcBef>
                <a:spcPts val="600"/>
              </a:spcBef>
              <a:spcAft>
                <a:spcPts val="600"/>
              </a:spcAft>
              <a:buNone/>
            </a:pPr>
            <a:r>
              <a:rPr lang="en-US" dirty="0"/>
              <a:t>A facilitated event led by a SCORE volunteer,  national partner or subject matter expert.  These events provide local business owners and future business owners with relevant business information and provide value through access to SCORE resources and services.  </a:t>
            </a:r>
          </a:p>
          <a:p>
            <a:pPr marL="0" indent="0">
              <a:lnSpc>
                <a:spcPct val="100000"/>
              </a:lnSpc>
              <a:spcBef>
                <a:spcPts val="600"/>
              </a:spcBef>
              <a:spcAft>
                <a:spcPts val="600"/>
              </a:spcAft>
              <a:buNone/>
            </a:pPr>
            <a:r>
              <a:rPr lang="en-US" dirty="0"/>
              <a:t>These events:</a:t>
            </a:r>
          </a:p>
          <a:p>
            <a:pPr marL="457200">
              <a:lnSpc>
                <a:spcPct val="100000"/>
              </a:lnSpc>
              <a:spcBef>
                <a:spcPts val="600"/>
              </a:spcBef>
              <a:spcAft>
                <a:spcPts val="600"/>
              </a:spcAft>
            </a:pPr>
            <a:r>
              <a:rPr lang="en-US" dirty="0"/>
              <a:t>Provide access to the collective wisdom of entrepreneurs in the local community</a:t>
            </a:r>
          </a:p>
          <a:p>
            <a:pPr marL="457200">
              <a:lnSpc>
                <a:spcPct val="100000"/>
              </a:lnSpc>
              <a:spcBef>
                <a:spcPts val="600"/>
              </a:spcBef>
              <a:spcAft>
                <a:spcPts val="600"/>
              </a:spcAft>
            </a:pPr>
            <a:r>
              <a:rPr lang="en-US" dirty="0"/>
              <a:t>Offer perspectives from a variety of business owners and experts</a:t>
            </a:r>
          </a:p>
          <a:p>
            <a:pPr marL="457200">
              <a:lnSpc>
                <a:spcPct val="100000"/>
              </a:lnSpc>
              <a:spcBef>
                <a:spcPts val="600"/>
              </a:spcBef>
              <a:spcAft>
                <a:spcPts val="600"/>
              </a:spcAft>
            </a:pPr>
            <a:r>
              <a:rPr lang="en-US" dirty="0"/>
              <a:t>Help emerging firms overcome obstacles and seize opportunities</a:t>
            </a:r>
          </a:p>
          <a:p>
            <a:pPr marL="457200">
              <a:lnSpc>
                <a:spcPct val="100000"/>
              </a:lnSpc>
              <a:spcBef>
                <a:spcPts val="600"/>
              </a:spcBef>
              <a:spcAft>
                <a:spcPts val="600"/>
              </a:spcAft>
            </a:pPr>
            <a:r>
              <a:rPr lang="en-US" dirty="0"/>
              <a:t>Present an opportunity for attendees to grow their business network</a:t>
            </a:r>
          </a:p>
        </p:txBody>
      </p:sp>
    </p:spTree>
    <p:extLst>
      <p:ext uri="{BB962C8B-B14F-4D97-AF65-F5344CB8AC3E}">
        <p14:creationId xmlns:p14="http://schemas.microsoft.com/office/powerpoint/2010/main" val="359890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SCORE Can Help You</a:t>
            </a:r>
          </a:p>
        </p:txBody>
      </p:sp>
      <p:sp>
        <p:nvSpPr>
          <p:cNvPr id="3" name="Content Placeholder 2"/>
          <p:cNvSpPr>
            <a:spLocks noGrp="1"/>
          </p:cNvSpPr>
          <p:nvPr>
            <p:ph idx="1"/>
          </p:nvPr>
        </p:nvSpPr>
        <p:spPr>
          <a:xfrm>
            <a:off x="381000" y="1276369"/>
            <a:ext cx="11430000" cy="5309488"/>
          </a:xfrm>
        </p:spPr>
        <p:txBody>
          <a:bodyPr>
            <a:normAutofit fontScale="85000" lnSpcReduction="20000"/>
          </a:bodyPr>
          <a:lstStyle/>
          <a:p>
            <a:pPr marL="0" indent="0">
              <a:lnSpc>
                <a:spcPct val="100000"/>
              </a:lnSpc>
              <a:spcBef>
                <a:spcPts val="600"/>
              </a:spcBef>
              <a:spcAft>
                <a:spcPts val="600"/>
              </a:spcAft>
              <a:buNone/>
            </a:pPr>
            <a:r>
              <a:rPr lang="en-US" b="1" dirty="0"/>
              <a:t>Tools for Business Success Available 24/7</a:t>
            </a:r>
          </a:p>
          <a:p>
            <a:pPr marL="0" indent="0">
              <a:lnSpc>
                <a:spcPct val="100000"/>
              </a:lnSpc>
              <a:spcBef>
                <a:spcPts val="600"/>
              </a:spcBef>
              <a:spcAft>
                <a:spcPts val="600"/>
              </a:spcAft>
              <a:buNone/>
            </a:pPr>
            <a:r>
              <a:rPr lang="en-US" dirty="0"/>
              <a:t>Get access to thousands of free business templates &amp; tools, blog posts, and online courses to help you start and grow your business. </a:t>
            </a:r>
          </a:p>
          <a:p>
            <a:pPr marL="457200">
              <a:lnSpc>
                <a:spcPct val="100000"/>
              </a:lnSpc>
              <a:spcBef>
                <a:spcPts val="600"/>
              </a:spcBef>
              <a:spcAft>
                <a:spcPts val="600"/>
              </a:spcAft>
            </a:pPr>
            <a:r>
              <a:rPr lang="en-US" sz="2600" b="1" dirty="0"/>
              <a:t>Resource Library </a:t>
            </a:r>
            <a:r>
              <a:rPr lang="en-US" sz="2600" dirty="0"/>
              <a:t>- Articles, assessments, outlines, templates, and other resources that you can use to learn and implement new strategies</a:t>
            </a:r>
          </a:p>
          <a:p>
            <a:pPr marL="457200">
              <a:lnSpc>
                <a:spcPct val="100000"/>
              </a:lnSpc>
              <a:spcBef>
                <a:spcPts val="600"/>
              </a:spcBef>
              <a:spcAft>
                <a:spcPts val="600"/>
              </a:spcAft>
            </a:pPr>
            <a:r>
              <a:rPr lang="en-US" sz="2600" b="1" dirty="0"/>
              <a:t>SCORE LIVE Webinars </a:t>
            </a:r>
            <a:r>
              <a:rPr lang="en-US" sz="2600" dirty="0"/>
              <a:t>– Live presentations by mentors and partners on a variety of small business topics and trends</a:t>
            </a:r>
          </a:p>
          <a:p>
            <a:pPr marL="457200">
              <a:lnSpc>
                <a:spcPct val="100000"/>
              </a:lnSpc>
              <a:spcBef>
                <a:spcPts val="600"/>
              </a:spcBef>
              <a:spcAft>
                <a:spcPts val="600"/>
              </a:spcAft>
            </a:pPr>
            <a:r>
              <a:rPr lang="en-US" sz="2600" b="1" dirty="0"/>
              <a:t>Recorded Webinars &amp; Courses on Demand </a:t>
            </a:r>
            <a:r>
              <a:rPr lang="en-US" sz="2600" dirty="0"/>
              <a:t>– Business training modules archived on score.org.</a:t>
            </a:r>
          </a:p>
          <a:p>
            <a:pPr marL="457200">
              <a:lnSpc>
                <a:spcPct val="100000"/>
              </a:lnSpc>
              <a:spcBef>
                <a:spcPts val="600"/>
              </a:spcBef>
              <a:spcAft>
                <a:spcPts val="600"/>
              </a:spcAft>
            </a:pPr>
            <a:r>
              <a:rPr lang="en-US" sz="2600" b="1" dirty="0"/>
              <a:t>Blogs &amp; Articles </a:t>
            </a:r>
            <a:r>
              <a:rPr lang="en-US" sz="2600" dirty="0"/>
              <a:t>- Business experts in a number of industries share information on emerging trends and topics facing today’s small business owner</a:t>
            </a:r>
          </a:p>
          <a:p>
            <a:pPr marL="457200">
              <a:lnSpc>
                <a:spcPct val="100000"/>
              </a:lnSpc>
              <a:spcBef>
                <a:spcPts val="600"/>
              </a:spcBef>
              <a:spcAft>
                <a:spcPts val="600"/>
              </a:spcAft>
            </a:pPr>
            <a:r>
              <a:rPr lang="en-US" sz="2600" b="1" dirty="0"/>
              <a:t>Data Reports &amp; Infographics </a:t>
            </a:r>
            <a:r>
              <a:rPr lang="en-US" sz="2600" dirty="0"/>
              <a:t>- Provide information on emerging trends that affect the small business landscape. Includes data on entrepreneur sentiment, the U.S. economy, and more.</a:t>
            </a:r>
          </a:p>
          <a:p>
            <a:pPr marL="457200">
              <a:lnSpc>
                <a:spcPct val="100000"/>
              </a:lnSpc>
              <a:spcBef>
                <a:spcPts val="600"/>
              </a:spcBef>
              <a:spcAft>
                <a:spcPts val="600"/>
              </a:spcAft>
            </a:pPr>
            <a:r>
              <a:rPr lang="en-US" sz="2600" b="1" dirty="0"/>
              <a:t>SCORE Newsletters </a:t>
            </a:r>
            <a:r>
              <a:rPr lang="en-US" sz="2600" dirty="0"/>
              <a:t>- Subscribe to get the latest business information, tips and resources delivered to your inbox</a:t>
            </a:r>
          </a:p>
        </p:txBody>
      </p:sp>
    </p:spTree>
    <p:extLst>
      <p:ext uri="{BB962C8B-B14F-4D97-AF65-F5344CB8AC3E}">
        <p14:creationId xmlns:p14="http://schemas.microsoft.com/office/powerpoint/2010/main" val="404089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2048" y="1991394"/>
            <a:ext cx="4390209" cy="2387600"/>
          </a:xfrm>
        </p:spPr>
        <p:txBody>
          <a:bodyPr>
            <a:normAutofit/>
          </a:bodyPr>
          <a:lstStyle/>
          <a:p>
            <a:r>
              <a:rPr lang="en-US" dirty="0"/>
              <a:t>About Our Chapter</a:t>
            </a:r>
          </a:p>
        </p:txBody>
      </p:sp>
      <p:sp>
        <p:nvSpPr>
          <p:cNvPr id="5" name="Subtitle 4"/>
          <p:cNvSpPr>
            <a:spLocks noGrp="1"/>
          </p:cNvSpPr>
          <p:nvPr>
            <p:ph type="subTitle" idx="1"/>
          </p:nvPr>
        </p:nvSpPr>
        <p:spPr>
          <a:xfrm>
            <a:off x="432048" y="4504248"/>
            <a:ext cx="4390210" cy="1147439"/>
          </a:xfrm>
        </p:spPr>
        <p:txBody>
          <a:bodyPr/>
          <a:lstStyle/>
          <a:p>
            <a:r>
              <a:rPr lang="en-US" dirty="0"/>
              <a:t>Local Resources for Aspiring and Existing Small Business Owners</a:t>
            </a:r>
          </a:p>
        </p:txBody>
      </p:sp>
    </p:spTree>
    <p:extLst>
      <p:ext uri="{BB962C8B-B14F-4D97-AF65-F5344CB8AC3E}">
        <p14:creationId xmlns:p14="http://schemas.microsoft.com/office/powerpoint/2010/main" val="3816165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SCORE (Chapter Name)</a:t>
            </a:r>
          </a:p>
        </p:txBody>
      </p:sp>
      <p:sp>
        <p:nvSpPr>
          <p:cNvPr id="5" name="Content Placeholder 4"/>
          <p:cNvSpPr>
            <a:spLocks noGrp="1"/>
          </p:cNvSpPr>
          <p:nvPr>
            <p:ph idx="1"/>
          </p:nvPr>
        </p:nvSpPr>
        <p:spPr/>
        <p:txBody>
          <a:bodyPr/>
          <a:lstStyle/>
          <a:p>
            <a:r>
              <a:rPr lang="en-US" dirty="0"/>
              <a:t>Provide information about your local chapter.</a:t>
            </a:r>
          </a:p>
          <a:p>
            <a:pPr lvl="1"/>
            <a:r>
              <a:rPr lang="en-US" dirty="0"/>
              <a:t>Branch locations</a:t>
            </a:r>
          </a:p>
          <a:p>
            <a:pPr lvl="1"/>
            <a:r>
              <a:rPr lang="en-US" dirty="0"/>
              <a:t>Website URL</a:t>
            </a:r>
          </a:p>
          <a:p>
            <a:pPr lvl="1"/>
            <a:r>
              <a:rPr lang="en-US" dirty="0"/>
              <a:t>Number of Mentors</a:t>
            </a:r>
          </a:p>
          <a:p>
            <a:pPr lvl="1"/>
            <a:r>
              <a:rPr lang="en-US" dirty="0"/>
              <a:t>Number of businesses started and jobs created from the most recent economic impact study</a:t>
            </a:r>
          </a:p>
          <a:p>
            <a:pPr lvl="1"/>
            <a:r>
              <a:rPr lang="en-US" dirty="0"/>
              <a:t>Popular local workshops</a:t>
            </a:r>
          </a:p>
          <a:p>
            <a:pPr lvl="1"/>
            <a:r>
              <a:rPr lang="en-US" dirty="0"/>
              <a:t>Any unique local resources and benefits</a:t>
            </a:r>
          </a:p>
        </p:txBody>
      </p:sp>
    </p:spTree>
    <p:extLst>
      <p:ext uri="{BB962C8B-B14F-4D97-AF65-F5344CB8AC3E}">
        <p14:creationId xmlns:p14="http://schemas.microsoft.com/office/powerpoint/2010/main" val="258471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Volunteer with SCORE</a:t>
            </a:r>
          </a:p>
        </p:txBody>
      </p:sp>
      <p:sp>
        <p:nvSpPr>
          <p:cNvPr id="5" name="Subtitle 4"/>
          <p:cNvSpPr>
            <a:spLocks noGrp="1"/>
          </p:cNvSpPr>
          <p:nvPr>
            <p:ph type="subTitle" idx="1"/>
          </p:nvPr>
        </p:nvSpPr>
        <p:spPr/>
        <p:txBody>
          <a:bodyPr/>
          <a:lstStyle/>
          <a:p>
            <a:r>
              <a:rPr lang="en-US" dirty="0"/>
              <a:t>Help Make a Difference </a:t>
            </a:r>
            <a:br>
              <a:rPr lang="en-US" dirty="0"/>
            </a:br>
            <a:r>
              <a:rPr lang="en-US" dirty="0"/>
              <a:t>in Our Community</a:t>
            </a:r>
          </a:p>
        </p:txBody>
      </p:sp>
    </p:spTree>
    <p:extLst>
      <p:ext uri="{BB962C8B-B14F-4D97-AF65-F5344CB8AC3E}">
        <p14:creationId xmlns:p14="http://schemas.microsoft.com/office/powerpoint/2010/main" val="449614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SCORE and Help Make a Difference</a:t>
            </a:r>
          </a:p>
        </p:txBody>
      </p:sp>
      <p:sp>
        <p:nvSpPr>
          <p:cNvPr id="3" name="Content Placeholder 2"/>
          <p:cNvSpPr>
            <a:spLocks noGrp="1"/>
          </p:cNvSpPr>
          <p:nvPr>
            <p:ph idx="1"/>
          </p:nvPr>
        </p:nvSpPr>
        <p:spPr/>
        <p:txBody>
          <a:bodyPr>
            <a:normAutofit fontScale="77500" lnSpcReduction="20000"/>
          </a:bodyPr>
          <a:lstStyle/>
          <a:p>
            <a:pPr marL="0" indent="0">
              <a:lnSpc>
                <a:spcPct val="120000"/>
              </a:lnSpc>
              <a:spcBef>
                <a:spcPts val="0"/>
              </a:spcBef>
              <a:spcAft>
                <a:spcPts val="600"/>
              </a:spcAft>
              <a:buNone/>
            </a:pPr>
            <a:r>
              <a:rPr lang="en-US" b="1" dirty="0">
                <a:solidFill>
                  <a:schemeClr val="tx1">
                    <a:lumMod val="85000"/>
                    <a:lumOff val="15000"/>
                  </a:schemeClr>
                </a:solidFill>
              </a:rPr>
              <a:t>As a SCORE Volunteer You Can:</a:t>
            </a:r>
          </a:p>
          <a:p>
            <a:pPr marL="514350" indent="-231775">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Provide video, email, telephone, or online chat mentoring directly from your home or office</a:t>
            </a:r>
          </a:p>
          <a:p>
            <a:pPr marL="514350" indent="-231775">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Lead local or national workshops, webinars, and events</a:t>
            </a:r>
          </a:p>
          <a:p>
            <a:pPr marL="514350" indent="-231775">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Become a leader in our organization, driving economic growth in your community</a:t>
            </a:r>
          </a:p>
          <a:p>
            <a:pPr marL="514350" indent="-231775">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Serve in a chapter support role to build skills and experience in marketing, tech, finance, fundraising, and more!</a:t>
            </a:r>
          </a:p>
          <a:p>
            <a:pPr marL="0" indent="0">
              <a:lnSpc>
                <a:spcPct val="120000"/>
              </a:lnSpc>
              <a:spcBef>
                <a:spcPts val="0"/>
              </a:spcBef>
              <a:spcAft>
                <a:spcPts val="600"/>
              </a:spcAft>
              <a:buNone/>
            </a:pPr>
            <a:endParaRPr lang="en-US" sz="1400" dirty="0">
              <a:solidFill>
                <a:schemeClr val="tx1">
                  <a:lumMod val="85000"/>
                  <a:lumOff val="15000"/>
                </a:schemeClr>
              </a:solidFill>
            </a:endParaRPr>
          </a:p>
          <a:p>
            <a:pPr marL="0" indent="0">
              <a:lnSpc>
                <a:spcPct val="120000"/>
              </a:lnSpc>
              <a:spcBef>
                <a:spcPts val="0"/>
              </a:spcBef>
              <a:spcAft>
                <a:spcPts val="600"/>
              </a:spcAft>
              <a:buNone/>
            </a:pPr>
            <a:r>
              <a:rPr lang="en-US" b="1" dirty="0">
                <a:solidFill>
                  <a:schemeClr val="tx1">
                    <a:lumMod val="85000"/>
                    <a:lumOff val="15000"/>
                  </a:schemeClr>
                </a:solidFill>
              </a:rPr>
              <a:t>Benefits of volunteering include:</a:t>
            </a:r>
          </a:p>
          <a:p>
            <a:pPr marL="514350" indent="-230188">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Become a recognized leader in your local business community</a:t>
            </a:r>
          </a:p>
          <a:p>
            <a:pPr marL="514350" indent="-230188">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Feel good knowing you helped someone achieve their goals</a:t>
            </a:r>
          </a:p>
          <a:p>
            <a:pPr marL="514350" indent="-230188">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Make new friends and network with SCORE volunteers and business leaders in your area</a:t>
            </a:r>
          </a:p>
          <a:p>
            <a:pPr marL="514350" indent="-230188">
              <a:lnSpc>
                <a:spcPct val="120000"/>
              </a:lnSpc>
              <a:spcBef>
                <a:spcPts val="0"/>
              </a:spcBef>
              <a:spcAft>
                <a:spcPts val="600"/>
              </a:spcAft>
              <a:buFont typeface="Arial" panose="020B0604020202020204" pitchFamily="34" charset="0"/>
              <a:buChar char="•"/>
            </a:pPr>
            <a:r>
              <a:rPr lang="en-US" dirty="0">
                <a:solidFill>
                  <a:schemeClr val="tx1">
                    <a:lumMod val="85000"/>
                    <a:lumOff val="15000"/>
                  </a:schemeClr>
                </a:solidFill>
              </a:rPr>
              <a:t>Grow personally and professionally with SCORE's Lifelong Learning training programs</a:t>
            </a:r>
          </a:p>
        </p:txBody>
      </p:sp>
    </p:spTree>
    <p:extLst>
      <p:ext uri="{BB962C8B-B14F-4D97-AF65-F5344CB8AC3E}">
        <p14:creationId xmlns:p14="http://schemas.microsoft.com/office/powerpoint/2010/main" val="59077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 Roles</a:t>
            </a:r>
          </a:p>
        </p:txBody>
      </p:sp>
      <p:sp>
        <p:nvSpPr>
          <p:cNvPr id="3" name="Content Placeholder 2"/>
          <p:cNvSpPr>
            <a:spLocks noGrp="1"/>
          </p:cNvSpPr>
          <p:nvPr>
            <p:ph idx="1"/>
          </p:nvPr>
        </p:nvSpPr>
        <p:spPr/>
        <p:txBody>
          <a:bodyPr>
            <a:noAutofit/>
          </a:bodyPr>
          <a:lstStyle/>
          <a:p>
            <a:pPr marL="319088" indent="-319088">
              <a:spcBef>
                <a:spcPts val="600"/>
              </a:spcBef>
              <a:spcAft>
                <a:spcPts val="600"/>
              </a:spcAft>
            </a:pPr>
            <a:r>
              <a:rPr lang="en-US" sz="2400" b="1" dirty="0">
                <a:solidFill>
                  <a:schemeClr val="tx1">
                    <a:lumMod val="85000"/>
                    <a:lumOff val="15000"/>
                  </a:schemeClr>
                </a:solidFill>
                <a:latin typeface="+mj-lt"/>
              </a:rPr>
              <a:t>Mentor</a:t>
            </a:r>
            <a:r>
              <a:rPr lang="en-US" sz="2400" dirty="0">
                <a:solidFill>
                  <a:schemeClr val="tx1">
                    <a:lumMod val="85000"/>
                    <a:lumOff val="15000"/>
                  </a:schemeClr>
                </a:solidFill>
                <a:latin typeface="+mj-lt"/>
              </a:rPr>
              <a:t> - an advisor who provides free business advice to aspiring and existing business owners to help them achieve their business goals. </a:t>
            </a:r>
          </a:p>
          <a:p>
            <a:pPr marL="319088" indent="-319088">
              <a:spcBef>
                <a:spcPts val="600"/>
              </a:spcBef>
              <a:spcAft>
                <a:spcPts val="600"/>
              </a:spcAft>
            </a:pPr>
            <a:r>
              <a:rPr lang="en-US" sz="2400" b="1" dirty="0">
                <a:solidFill>
                  <a:schemeClr val="tx1">
                    <a:lumMod val="85000"/>
                    <a:lumOff val="15000"/>
                  </a:schemeClr>
                </a:solidFill>
                <a:latin typeface="+mj-lt"/>
                <a:ea typeface="Calibri" panose="020F0502020204030204" pitchFamily="34" charset="0"/>
                <a:cs typeface="Arial" panose="020B0604020202020204" pitchFamily="34" charset="0"/>
              </a:rPr>
              <a:t>Subject Matter Expert </a:t>
            </a:r>
            <a:r>
              <a:rPr lang="en-US" sz="2400" dirty="0">
                <a:solidFill>
                  <a:schemeClr val="tx1">
                    <a:lumMod val="85000"/>
                    <a:lumOff val="15000"/>
                  </a:schemeClr>
                </a:solidFill>
                <a:latin typeface="+mj-lt"/>
                <a:ea typeface="Calibri" panose="020F0502020204030204" pitchFamily="34" charset="0"/>
                <a:cs typeface="Arial" panose="020B0604020202020204" pitchFamily="34" charset="0"/>
              </a:rPr>
              <a:t>(SME) - assists clients in your specific skill and expertise. Co-mentor alongside one of SCORE’s certified mentors. </a:t>
            </a:r>
          </a:p>
          <a:p>
            <a:pPr marL="319088" indent="-319088">
              <a:spcBef>
                <a:spcPts val="600"/>
              </a:spcBef>
              <a:spcAft>
                <a:spcPts val="600"/>
              </a:spcAft>
            </a:pPr>
            <a:r>
              <a:rPr lang="en-US" sz="2400" b="1" dirty="0">
                <a:solidFill>
                  <a:schemeClr val="tx1">
                    <a:lumMod val="85000"/>
                    <a:lumOff val="15000"/>
                  </a:schemeClr>
                </a:solidFill>
                <a:latin typeface="+mj-lt"/>
              </a:rPr>
              <a:t>Workshop facilitator </a:t>
            </a:r>
            <a:r>
              <a:rPr lang="en-US" sz="2400" dirty="0">
                <a:solidFill>
                  <a:schemeClr val="tx1">
                    <a:lumMod val="85000"/>
                    <a:lumOff val="15000"/>
                  </a:schemeClr>
                </a:solidFill>
                <a:latin typeface="+mj-lt"/>
              </a:rPr>
              <a:t>- teaches classes on a business topic and help our clients network and share best practices with each other.</a:t>
            </a:r>
          </a:p>
          <a:p>
            <a:pPr marL="319088" indent="-319088">
              <a:spcBef>
                <a:spcPts val="600"/>
              </a:spcBef>
              <a:spcAft>
                <a:spcPts val="600"/>
              </a:spcAft>
            </a:pPr>
            <a:r>
              <a:rPr lang="en-US" sz="2400" b="1" dirty="0">
                <a:solidFill>
                  <a:schemeClr val="tx1">
                    <a:lumMod val="85000"/>
                    <a:lumOff val="15000"/>
                  </a:schemeClr>
                </a:solidFill>
                <a:latin typeface="+mj-lt"/>
                <a:ea typeface="Calibri" panose="020F0502020204030204" pitchFamily="34" charset="0"/>
                <a:cs typeface="Arial" panose="020B0604020202020204" pitchFamily="34" charset="0"/>
              </a:rPr>
              <a:t>Chapter support </a:t>
            </a:r>
            <a:r>
              <a:rPr lang="en-US" sz="2400" dirty="0">
                <a:solidFill>
                  <a:schemeClr val="tx1">
                    <a:lumMod val="85000"/>
                    <a:lumOff val="15000"/>
                  </a:schemeClr>
                </a:solidFill>
                <a:latin typeface="+mj-lt"/>
                <a:ea typeface="Calibri" panose="020F0502020204030204" pitchFamily="34" charset="0"/>
                <a:cs typeface="Arial" panose="020B0604020202020204" pitchFamily="34" charset="0"/>
              </a:rPr>
              <a:t>- provides invaluable skills in support roles including finance, marketing, technology, fundraising, and reception work. </a:t>
            </a:r>
          </a:p>
          <a:p>
            <a:pPr marL="319088" indent="-319088">
              <a:spcBef>
                <a:spcPts val="600"/>
              </a:spcBef>
              <a:spcAft>
                <a:spcPts val="600"/>
              </a:spcAft>
            </a:pPr>
            <a:r>
              <a:rPr lang="en-US" sz="2400" b="1" dirty="0">
                <a:solidFill>
                  <a:schemeClr val="tx1">
                    <a:lumMod val="85000"/>
                    <a:lumOff val="15000"/>
                  </a:schemeClr>
                </a:solidFill>
                <a:latin typeface="+mj-lt"/>
                <a:ea typeface="Calibri" panose="020F0502020204030204" pitchFamily="34" charset="0"/>
                <a:cs typeface="Arial" panose="020B0604020202020204" pitchFamily="34" charset="0"/>
              </a:rPr>
              <a:t>Leader</a:t>
            </a:r>
            <a:r>
              <a:rPr lang="en-US" sz="2400" dirty="0">
                <a:solidFill>
                  <a:schemeClr val="tx1">
                    <a:lumMod val="85000"/>
                    <a:lumOff val="15000"/>
                  </a:schemeClr>
                </a:solidFill>
                <a:latin typeface="+mj-lt"/>
                <a:ea typeface="Calibri" panose="020F0502020204030204" pitchFamily="34" charset="0"/>
                <a:cs typeface="Arial" panose="020B0604020202020204" pitchFamily="34" charset="0"/>
              </a:rPr>
              <a:t> – After at least 1 year with SCORE, there are many opportunities for those who possess leadership skills and enjoy the thrill of casting vision, rallying individuals toward it, and helping people leverage their unique strengths to fulfill our mission.</a:t>
            </a:r>
          </a:p>
          <a:p>
            <a:pPr marL="576263" indent="-319088">
              <a:spcBef>
                <a:spcPts val="600"/>
              </a:spcBef>
              <a:spcAft>
                <a:spcPts val="600"/>
              </a:spcAft>
            </a:pPr>
            <a:endParaRPr lang="en-US" sz="2400" dirty="0">
              <a:solidFill>
                <a:schemeClr val="tx1">
                  <a:lumMod val="85000"/>
                  <a:lumOff val="15000"/>
                </a:schemeClr>
              </a:solidFill>
              <a:latin typeface="+mj-lt"/>
              <a:ea typeface="Calibri" panose="020F0502020204030204" pitchFamily="34" charset="0"/>
              <a:cs typeface="Arial" panose="020B0604020202020204" pitchFamily="34" charset="0"/>
            </a:endParaRPr>
          </a:p>
          <a:p>
            <a:pPr marL="576263" indent="-319088">
              <a:spcBef>
                <a:spcPts val="600"/>
              </a:spcBef>
              <a:spcAft>
                <a:spcPts val="600"/>
              </a:spcAft>
            </a:pPr>
            <a:endParaRPr lang="en-US" sz="2400" dirty="0">
              <a:solidFill>
                <a:schemeClr val="tx1">
                  <a:lumMod val="85000"/>
                  <a:lumOff val="15000"/>
                </a:schemeClr>
              </a:solidFill>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950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and Training</a:t>
            </a:r>
          </a:p>
        </p:txBody>
      </p:sp>
      <p:sp>
        <p:nvSpPr>
          <p:cNvPr id="3" name="Content Placeholder 2"/>
          <p:cNvSpPr>
            <a:spLocks noGrp="1"/>
          </p:cNvSpPr>
          <p:nvPr>
            <p:ph idx="1"/>
          </p:nvPr>
        </p:nvSpPr>
        <p:spPr>
          <a:xfrm>
            <a:off x="381000" y="1276369"/>
            <a:ext cx="11430000" cy="5053312"/>
          </a:xfrm>
        </p:spPr>
        <p:txBody>
          <a:bodyPr>
            <a:normAutofit fontScale="92500" lnSpcReduction="20000"/>
          </a:bodyPr>
          <a:lstStyle/>
          <a:p>
            <a:pPr marL="0" indent="0">
              <a:lnSpc>
                <a:spcPct val="100000"/>
              </a:lnSpc>
              <a:spcBef>
                <a:spcPts val="600"/>
              </a:spcBef>
              <a:spcAft>
                <a:spcPts val="600"/>
              </a:spcAft>
              <a:buNone/>
            </a:pPr>
            <a:r>
              <a:rPr lang="en-US" sz="2800" dirty="0">
                <a:solidFill>
                  <a:schemeClr val="tx1">
                    <a:lumMod val="85000"/>
                    <a:lumOff val="15000"/>
                  </a:schemeClr>
                </a:solidFill>
                <a:latin typeface="+mj-lt"/>
              </a:rPr>
              <a:t>In order to protect our clients, SCORE has a code of ethics that all volunteers will need to agree to and sign annually. </a:t>
            </a:r>
          </a:p>
          <a:p>
            <a:pPr marL="0" indent="0">
              <a:lnSpc>
                <a:spcPct val="100000"/>
              </a:lnSpc>
              <a:spcBef>
                <a:spcPts val="600"/>
              </a:spcBef>
              <a:spcAft>
                <a:spcPts val="600"/>
              </a:spcAft>
              <a:buNone/>
            </a:pPr>
            <a:r>
              <a:rPr lang="en-US" sz="2800" b="1" dirty="0">
                <a:solidFill>
                  <a:schemeClr val="accent1"/>
                </a:solidFill>
                <a:latin typeface="+mj-lt"/>
              </a:rPr>
              <a:t>Our code of ethics states:</a:t>
            </a:r>
          </a:p>
          <a:p>
            <a:pPr marL="576263" indent="-288925">
              <a:lnSpc>
                <a:spcPct val="100000"/>
              </a:lnSpc>
              <a:spcBef>
                <a:spcPts val="600"/>
              </a:spcBef>
              <a:spcAft>
                <a:spcPts val="600"/>
              </a:spcAft>
              <a:buFont typeface="Arial" panose="020B0604020202020204" pitchFamily="34" charset="0"/>
              <a:buChar char="•"/>
            </a:pPr>
            <a:r>
              <a:rPr lang="en-US" sz="2800" dirty="0">
                <a:solidFill>
                  <a:schemeClr val="tx1">
                    <a:lumMod val="85000"/>
                    <a:lumOff val="15000"/>
                  </a:schemeClr>
                </a:solidFill>
                <a:latin typeface="+mj-lt"/>
              </a:rPr>
              <a:t>SCORE members are unable to make money in any way from SCORE clients.</a:t>
            </a:r>
          </a:p>
          <a:p>
            <a:pPr marL="576263" indent="-288925">
              <a:lnSpc>
                <a:spcPct val="100000"/>
              </a:lnSpc>
              <a:spcBef>
                <a:spcPts val="600"/>
              </a:spcBef>
              <a:spcAft>
                <a:spcPts val="600"/>
              </a:spcAft>
              <a:buFont typeface="Arial" panose="020B0604020202020204" pitchFamily="34" charset="0"/>
              <a:buChar char="•"/>
            </a:pPr>
            <a:r>
              <a:rPr lang="en-US" sz="2800" dirty="0">
                <a:solidFill>
                  <a:schemeClr val="tx1">
                    <a:lumMod val="85000"/>
                    <a:lumOff val="15000"/>
                  </a:schemeClr>
                </a:solidFill>
                <a:latin typeface="+mj-lt"/>
              </a:rPr>
              <a:t>Volunteers may not use our client or member database for commercial reasons.</a:t>
            </a:r>
          </a:p>
          <a:p>
            <a:pPr marL="0" indent="0">
              <a:lnSpc>
                <a:spcPct val="100000"/>
              </a:lnSpc>
              <a:spcBef>
                <a:spcPts val="600"/>
              </a:spcBef>
              <a:spcAft>
                <a:spcPts val="600"/>
              </a:spcAft>
              <a:buNone/>
            </a:pPr>
            <a:r>
              <a:rPr lang="en-US" sz="2800" dirty="0">
                <a:solidFill>
                  <a:schemeClr val="tx1">
                    <a:lumMod val="85000"/>
                    <a:lumOff val="15000"/>
                  </a:schemeClr>
                </a:solidFill>
                <a:latin typeface="+mj-lt"/>
              </a:rPr>
              <a:t>We also ask you to commit to training around your specific volunteer role that will help you:</a:t>
            </a:r>
          </a:p>
          <a:p>
            <a:pPr marL="576263" indent="-288925">
              <a:lnSpc>
                <a:spcPct val="100000"/>
              </a:lnSpc>
              <a:spcBef>
                <a:spcPts val="600"/>
              </a:spcBef>
              <a:spcAft>
                <a:spcPts val="600"/>
              </a:spcAft>
              <a:buFont typeface="Arial" panose="020B0604020202020204" pitchFamily="34" charset="0"/>
              <a:buChar char="•"/>
            </a:pPr>
            <a:r>
              <a:rPr lang="en-US" sz="2800" dirty="0">
                <a:solidFill>
                  <a:schemeClr val="tx1">
                    <a:lumMod val="85000"/>
                    <a:lumOff val="15000"/>
                  </a:schemeClr>
                </a:solidFill>
                <a:latin typeface="+mj-lt"/>
              </a:rPr>
              <a:t>Learn about SCORE policies and best practices, as well as tips for achieving success within your role. </a:t>
            </a:r>
          </a:p>
          <a:p>
            <a:pPr marL="576263" indent="-288925">
              <a:lnSpc>
                <a:spcPct val="100000"/>
              </a:lnSpc>
              <a:spcBef>
                <a:spcPts val="600"/>
              </a:spcBef>
              <a:spcAft>
                <a:spcPts val="600"/>
              </a:spcAft>
              <a:buFont typeface="Arial" panose="020B0604020202020204" pitchFamily="34" charset="0"/>
              <a:buChar char="•"/>
            </a:pPr>
            <a:r>
              <a:rPr lang="en-US" sz="2800" dirty="0">
                <a:solidFill>
                  <a:schemeClr val="tx1">
                    <a:lumMod val="85000"/>
                    <a:lumOff val="15000"/>
                  </a:schemeClr>
                </a:solidFill>
                <a:latin typeface="+mj-lt"/>
              </a:rPr>
              <a:t>Enhance your knowledge and skills in our Lifelong Learning educational offerings.</a:t>
            </a:r>
          </a:p>
        </p:txBody>
      </p:sp>
    </p:spTree>
    <p:extLst>
      <p:ext uri="{BB962C8B-B14F-4D97-AF65-F5344CB8AC3E}">
        <p14:creationId xmlns:p14="http://schemas.microsoft.com/office/powerpoint/2010/main" val="369377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About SCORE</a:t>
            </a:r>
          </a:p>
        </p:txBody>
      </p:sp>
      <p:sp>
        <p:nvSpPr>
          <p:cNvPr id="5" name="Subtitle 4"/>
          <p:cNvSpPr>
            <a:spLocks noGrp="1"/>
          </p:cNvSpPr>
          <p:nvPr>
            <p:ph type="subTitle" idx="1"/>
          </p:nvPr>
        </p:nvSpPr>
        <p:spPr/>
        <p:txBody>
          <a:bodyPr/>
          <a:lstStyle/>
          <a:p>
            <a:r>
              <a:rPr lang="en-US" dirty="0"/>
              <a:t>Mission, Vision, Goals, </a:t>
            </a:r>
            <a:br>
              <a:rPr lang="en-US" dirty="0"/>
            </a:br>
            <a:r>
              <a:rPr lang="en-US" dirty="0"/>
              <a:t>and Services</a:t>
            </a:r>
          </a:p>
        </p:txBody>
      </p:sp>
    </p:spTree>
    <p:extLst>
      <p:ext uri="{BB962C8B-B14F-4D97-AF65-F5344CB8AC3E}">
        <p14:creationId xmlns:p14="http://schemas.microsoft.com/office/powerpoint/2010/main" val="420198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Become a Volunteer</a:t>
            </a:r>
          </a:p>
        </p:txBody>
      </p:sp>
      <p:sp>
        <p:nvSpPr>
          <p:cNvPr id="3" name="Content Placeholder 2"/>
          <p:cNvSpPr>
            <a:spLocks noGrp="1"/>
          </p:cNvSpPr>
          <p:nvPr>
            <p:ph idx="1"/>
          </p:nvPr>
        </p:nvSpPr>
        <p:spPr/>
        <p:txBody>
          <a:bodyPr>
            <a:normAutofit/>
          </a:bodyPr>
          <a:lstStyle/>
          <a:p>
            <a:pPr marL="398463" indent="-279400">
              <a:lnSpc>
                <a:spcPts val="3000"/>
              </a:lnSpc>
              <a:spcBef>
                <a:spcPts val="600"/>
              </a:spcBef>
              <a:spcAft>
                <a:spcPts val="1200"/>
              </a:spcAft>
              <a:buFont typeface="Arial" panose="020B0604020202020204" pitchFamily="34" charset="0"/>
              <a:buChar char="•"/>
            </a:pPr>
            <a:r>
              <a:rPr lang="en-US" sz="2800" dirty="0"/>
              <a:t>Decide which role(s) you want to fill and make sure you agree to SCORE’s Code of Ethics.</a:t>
            </a:r>
          </a:p>
          <a:p>
            <a:pPr marL="398463" indent="-279400">
              <a:lnSpc>
                <a:spcPts val="3000"/>
              </a:lnSpc>
              <a:spcBef>
                <a:spcPts val="600"/>
              </a:spcBef>
              <a:spcAft>
                <a:spcPts val="600"/>
              </a:spcAft>
              <a:buFont typeface="Arial" panose="020B0604020202020204" pitchFamily="34" charset="0"/>
              <a:buChar char="•"/>
            </a:pPr>
            <a:r>
              <a:rPr lang="en-US" sz="2800" dirty="0"/>
              <a:t>Fill out the volunteer application form located at: </a:t>
            </a:r>
            <a:r>
              <a:rPr lang="en-US" sz="2800" dirty="0">
                <a:hlinkClick r:id="rId2"/>
              </a:rPr>
              <a:t>www.score.org/volunteer</a:t>
            </a:r>
            <a:r>
              <a:rPr lang="en-US" sz="2800" dirty="0"/>
              <a:t>. </a:t>
            </a:r>
          </a:p>
          <a:p>
            <a:pPr marL="398463" indent="-279400">
              <a:lnSpc>
                <a:spcPts val="3000"/>
              </a:lnSpc>
              <a:spcBef>
                <a:spcPts val="600"/>
              </a:spcBef>
              <a:spcAft>
                <a:spcPts val="600"/>
              </a:spcAft>
              <a:buFont typeface="Arial" panose="020B0604020202020204" pitchFamily="34" charset="0"/>
              <a:buChar char="•"/>
            </a:pPr>
            <a:r>
              <a:rPr lang="en-US" sz="2800" dirty="0"/>
              <a:t>You will be contacted by a member of our recruiting team who will conduct an interview to determine if there is a mutual fit.</a:t>
            </a:r>
          </a:p>
          <a:p>
            <a:pPr marL="398463" indent="-279400">
              <a:lnSpc>
                <a:spcPts val="3000"/>
              </a:lnSpc>
              <a:spcBef>
                <a:spcPts val="600"/>
              </a:spcBef>
              <a:spcAft>
                <a:spcPts val="600"/>
              </a:spcAft>
              <a:buFont typeface="Arial" panose="020B0604020202020204" pitchFamily="34" charset="0"/>
              <a:buChar char="•"/>
            </a:pPr>
            <a:r>
              <a:rPr lang="en-US" sz="2800" dirty="0"/>
              <a:t>Once accepted, you will be asked to complete an orientation and training program. </a:t>
            </a:r>
          </a:p>
          <a:p>
            <a:pPr marL="398463" indent="-279400">
              <a:lnSpc>
                <a:spcPts val="3000"/>
              </a:lnSpc>
              <a:spcBef>
                <a:spcPts val="600"/>
              </a:spcBef>
              <a:spcAft>
                <a:spcPts val="600"/>
              </a:spcAft>
              <a:buFont typeface="Arial" panose="020B0604020202020204" pitchFamily="34" charset="0"/>
              <a:buChar char="•"/>
            </a:pPr>
            <a:r>
              <a:rPr lang="en-US" sz="2800" dirty="0"/>
              <a:t>Additionally, if you are selected to mentor clients, you will be assigned a mentor and will go through a provisional period to help you get comfortable.</a:t>
            </a:r>
          </a:p>
          <a:p>
            <a:pPr>
              <a:lnSpc>
                <a:spcPts val="3000"/>
              </a:lnSpc>
              <a:spcBef>
                <a:spcPts val="600"/>
              </a:spcBef>
              <a:spcAft>
                <a:spcPts val="600"/>
              </a:spcAft>
              <a:buFont typeface="Arial" panose="020B0604020202020204" pitchFamily="34" charset="0"/>
              <a:buChar char="•"/>
            </a:pPr>
            <a:endParaRPr lang="en-US" sz="2800" dirty="0"/>
          </a:p>
          <a:p>
            <a:pPr>
              <a:lnSpc>
                <a:spcPts val="3000"/>
              </a:lnSpc>
              <a:spcBef>
                <a:spcPts val="600"/>
              </a:spcBef>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4116204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Get Started Today</a:t>
            </a:r>
          </a:p>
        </p:txBody>
      </p:sp>
      <p:sp>
        <p:nvSpPr>
          <p:cNvPr id="5" name="Content Placeholder 4"/>
          <p:cNvSpPr>
            <a:spLocks noGrp="1"/>
          </p:cNvSpPr>
          <p:nvPr>
            <p:ph idx="1"/>
          </p:nvPr>
        </p:nvSpPr>
        <p:spPr/>
        <p:txBody>
          <a:bodyPr/>
          <a:lstStyle/>
          <a:p>
            <a:pPr marL="0" indent="0">
              <a:buNone/>
            </a:pPr>
            <a:r>
              <a:rPr lang="en-US" b="1" dirty="0"/>
              <a:t>Don’t Wait.</a:t>
            </a:r>
            <a:endParaRPr lang="en-US" sz="1200" b="1" dirty="0"/>
          </a:p>
          <a:p>
            <a:pPr marL="0" indent="0">
              <a:buNone/>
            </a:pPr>
            <a:r>
              <a:rPr lang="en-US" dirty="0"/>
              <a:t>Contact us today to </a:t>
            </a:r>
          </a:p>
          <a:p>
            <a:pPr marL="457200"/>
            <a:r>
              <a:rPr lang="en-US" dirty="0"/>
              <a:t>Start or grow your business</a:t>
            </a:r>
          </a:p>
          <a:p>
            <a:pPr marL="457200"/>
            <a:r>
              <a:rPr lang="en-US" dirty="0"/>
              <a:t>Become a SCORE volunteer</a:t>
            </a:r>
          </a:p>
          <a:p>
            <a:endParaRPr lang="en-US" dirty="0"/>
          </a:p>
          <a:p>
            <a:pPr marL="0" indent="0">
              <a:buNone/>
            </a:pPr>
            <a:r>
              <a:rPr lang="en-US" dirty="0"/>
              <a:t>Call or visit us online:</a:t>
            </a:r>
          </a:p>
          <a:p>
            <a:pPr marL="457200"/>
            <a:r>
              <a:rPr lang="en-US" dirty="0"/>
              <a:t>800-634-0245</a:t>
            </a:r>
          </a:p>
          <a:p>
            <a:pPr marL="457200"/>
            <a:r>
              <a:rPr lang="en-US" dirty="0">
                <a:hlinkClick r:id="rId2"/>
              </a:rPr>
              <a:t>www.score.org</a:t>
            </a:r>
            <a:r>
              <a:rPr lang="en-US" dirty="0"/>
              <a:t>  </a:t>
            </a:r>
          </a:p>
          <a:p>
            <a:endParaRPr lang="en-US" dirty="0"/>
          </a:p>
        </p:txBody>
      </p:sp>
    </p:spTree>
    <p:extLst>
      <p:ext uri="{BB962C8B-B14F-4D97-AF65-F5344CB8AC3E}">
        <p14:creationId xmlns:p14="http://schemas.microsoft.com/office/powerpoint/2010/main" val="3899305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5744F73-0628-44EF-8F5D-8312813E881B}"/>
              </a:ext>
            </a:extLst>
          </p:cNvPr>
          <p:cNvSpPr>
            <a:spLocks noGrp="1"/>
          </p:cNvSpPr>
          <p:nvPr>
            <p:ph sz="half" idx="4294967295"/>
          </p:nvPr>
        </p:nvSpPr>
        <p:spPr>
          <a:xfrm>
            <a:off x="5812243" y="1529851"/>
            <a:ext cx="5667375" cy="3798297"/>
          </a:xfrm>
        </p:spPr>
        <p:txBody>
          <a:bodyPr/>
          <a:lstStyle/>
          <a:p>
            <a:pPr marL="0" indent="0" algn="ctr">
              <a:buNone/>
            </a:pPr>
            <a:r>
              <a:rPr lang="en-US" dirty="0"/>
              <a:t>Funded in part through a cooperative agreement with the U.S. Small Business Administration.</a:t>
            </a:r>
          </a:p>
          <a:p>
            <a:pPr marL="0" indent="0" algn="ctr">
              <a:buNone/>
            </a:pPr>
            <a:r>
              <a:rPr lang="en-US" dirty="0"/>
              <a:t>All opinions, conclusions, and/or recommendations expressed herein are those of the author(s) and do not necessarily reflect the </a:t>
            </a:r>
            <a:br>
              <a:rPr lang="en-US" dirty="0"/>
            </a:br>
            <a:r>
              <a:rPr lang="en-US" dirty="0"/>
              <a:t>views of the SBA.</a:t>
            </a:r>
          </a:p>
        </p:txBody>
      </p:sp>
      <p:pic>
        <p:nvPicPr>
          <p:cNvPr id="10" name="Content Placeholder 9" descr="A close up of a sign&#10;&#10;Description automatically generated">
            <a:extLst>
              <a:ext uri="{FF2B5EF4-FFF2-40B4-BE49-F238E27FC236}">
                <a16:creationId xmlns:a16="http://schemas.microsoft.com/office/drawing/2014/main" id="{6D929093-49FE-44A9-A1CA-DF01D0C91A7B}"/>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020726" y="1213348"/>
            <a:ext cx="4182210" cy="4114800"/>
          </a:xfrm>
        </p:spPr>
      </p:pic>
    </p:spTree>
    <p:extLst>
      <p:ext uri="{BB962C8B-B14F-4D97-AF65-F5344CB8AC3E}">
        <p14:creationId xmlns:p14="http://schemas.microsoft.com/office/powerpoint/2010/main" val="143636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SCORE Story</a:t>
            </a:r>
          </a:p>
        </p:txBody>
      </p:sp>
      <p:sp>
        <p:nvSpPr>
          <p:cNvPr id="5" name="Rectangle 4"/>
          <p:cNvSpPr/>
          <p:nvPr/>
        </p:nvSpPr>
        <p:spPr>
          <a:xfrm>
            <a:off x="8278483" y="616712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81000" y="1400050"/>
            <a:ext cx="11430000" cy="5102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600" dirty="0">
                <a:solidFill>
                  <a:schemeClr val="tx1">
                    <a:lumMod val="85000"/>
                    <a:lumOff val="15000"/>
                  </a:schemeClr>
                </a:solidFill>
              </a:rPr>
              <a:t>SCORE was formed in 1964 as a resource partner of the U.S. Small Business Administration whose mission is to help aspiring and existing businesses succeed.</a:t>
            </a:r>
          </a:p>
          <a:p>
            <a:pPr marL="0" indent="0">
              <a:spcAft>
                <a:spcPts val="1200"/>
              </a:spcAft>
              <a:buNone/>
            </a:pPr>
            <a:r>
              <a:rPr lang="en-US" sz="2600" dirty="0">
                <a:solidFill>
                  <a:schemeClr val="tx1">
                    <a:lumMod val="85000"/>
                    <a:lumOff val="15000"/>
                  </a:schemeClr>
                </a:solidFill>
              </a:rPr>
              <a:t>Since then, we’ve helped more than 11 million people in pursuit of their business goals.</a:t>
            </a:r>
          </a:p>
          <a:p>
            <a:pPr>
              <a:spcAft>
                <a:spcPts val="1200"/>
              </a:spcAft>
            </a:pPr>
            <a:r>
              <a:rPr lang="en-US" sz="2600" b="1" dirty="0"/>
              <a:t>Our Mission </a:t>
            </a:r>
            <a:r>
              <a:rPr lang="en-US" sz="2600" dirty="0"/>
              <a:t>is to foster vibrant small business communities through mentoring and education.</a:t>
            </a:r>
          </a:p>
          <a:p>
            <a:pPr>
              <a:spcAft>
                <a:spcPts val="1200"/>
              </a:spcAft>
            </a:pPr>
            <a:r>
              <a:rPr lang="en-US" sz="2600" b="1" dirty="0"/>
              <a:t>Our Vision </a:t>
            </a:r>
            <a:r>
              <a:rPr lang="en-US" sz="2600" dirty="0"/>
              <a:t>is that every person has the support necessary to thrive as a small </a:t>
            </a:r>
            <a:br>
              <a:rPr lang="en-US" sz="2600" dirty="0"/>
            </a:br>
            <a:r>
              <a:rPr lang="en-US" sz="2600" dirty="0"/>
              <a:t>business owner.</a:t>
            </a:r>
          </a:p>
          <a:p>
            <a:pPr>
              <a:spcAft>
                <a:spcPts val="1200"/>
              </a:spcAft>
            </a:pPr>
            <a:r>
              <a:rPr lang="en-US" sz="2600" dirty="0"/>
              <a:t>One of our </a:t>
            </a:r>
            <a:r>
              <a:rPr lang="en-US" sz="2600" b="1" dirty="0"/>
              <a:t>Core Values </a:t>
            </a:r>
            <a:r>
              <a:rPr lang="en-US" sz="2600" dirty="0"/>
              <a:t>is that our clients' success is our success.</a:t>
            </a:r>
          </a:p>
        </p:txBody>
      </p:sp>
    </p:spTree>
    <p:extLst>
      <p:ext uri="{BB962C8B-B14F-4D97-AF65-F5344CB8AC3E}">
        <p14:creationId xmlns:p14="http://schemas.microsoft.com/office/powerpoint/2010/main" val="133679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SCORE Story</a:t>
            </a:r>
          </a:p>
        </p:txBody>
      </p:sp>
      <p:sp>
        <p:nvSpPr>
          <p:cNvPr id="4" name="Content Placeholder 2"/>
          <p:cNvSpPr txBox="1">
            <a:spLocks/>
          </p:cNvSpPr>
          <p:nvPr/>
        </p:nvSpPr>
        <p:spPr>
          <a:xfrm>
            <a:off x="411734" y="1410637"/>
            <a:ext cx="11483404" cy="681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dirty="0">
                <a:solidFill>
                  <a:schemeClr val="tx1">
                    <a:lumMod val="85000"/>
                    <a:lumOff val="15000"/>
                  </a:schemeClr>
                </a:solidFill>
              </a:rPr>
              <a:t>We help small businesses by:</a:t>
            </a:r>
          </a:p>
        </p:txBody>
      </p:sp>
      <p:sp>
        <p:nvSpPr>
          <p:cNvPr id="5" name="Rectangle 4"/>
          <p:cNvSpPr/>
          <p:nvPr/>
        </p:nvSpPr>
        <p:spPr>
          <a:xfrm>
            <a:off x="411734" y="4681616"/>
            <a:ext cx="3086694" cy="1384995"/>
          </a:xfrm>
          <a:prstGeom prst="rect">
            <a:avLst/>
          </a:prstGeom>
        </p:spPr>
        <p:txBody>
          <a:bodyPr wrap="square">
            <a:spAutoFit/>
          </a:bodyPr>
          <a:lstStyle/>
          <a:p>
            <a:pPr algn="ctr"/>
            <a:r>
              <a:rPr lang="en-US" sz="2800" dirty="0">
                <a:solidFill>
                  <a:schemeClr val="tx1">
                    <a:lumMod val="85000"/>
                    <a:lumOff val="15000"/>
                  </a:schemeClr>
                </a:solidFill>
              </a:rPr>
              <a:t>Providing free business advice and mentoring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081" y="2222008"/>
            <a:ext cx="2286000" cy="241539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222010"/>
            <a:ext cx="2286000" cy="24153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828" y="2222009"/>
            <a:ext cx="2286000" cy="2415396"/>
          </a:xfrm>
          <a:prstGeom prst="rect">
            <a:avLst/>
          </a:prstGeom>
        </p:spPr>
      </p:pic>
      <p:sp>
        <p:nvSpPr>
          <p:cNvPr id="11" name="Rectangle 10"/>
          <p:cNvSpPr/>
          <p:nvPr/>
        </p:nvSpPr>
        <p:spPr>
          <a:xfrm>
            <a:off x="4668066" y="4681617"/>
            <a:ext cx="2855867" cy="1384995"/>
          </a:xfrm>
          <a:prstGeom prst="rect">
            <a:avLst/>
          </a:prstGeom>
        </p:spPr>
        <p:txBody>
          <a:bodyPr wrap="square">
            <a:spAutoFit/>
          </a:bodyPr>
          <a:lstStyle/>
          <a:p>
            <a:pPr algn="ctr"/>
            <a:r>
              <a:rPr lang="en-US" sz="2800" dirty="0">
                <a:solidFill>
                  <a:schemeClr val="tx1">
                    <a:lumMod val="85000"/>
                    <a:lumOff val="15000"/>
                  </a:schemeClr>
                </a:solidFill>
              </a:rPr>
              <a:t>Offering low or no-cost business training</a:t>
            </a:r>
          </a:p>
        </p:txBody>
      </p:sp>
      <p:sp>
        <p:nvSpPr>
          <p:cNvPr id="2" name="Rectangle 1"/>
          <p:cNvSpPr/>
          <p:nvPr/>
        </p:nvSpPr>
        <p:spPr>
          <a:xfrm>
            <a:off x="8278483" y="616712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78483" y="4681618"/>
            <a:ext cx="3384689" cy="1384995"/>
          </a:xfrm>
          <a:prstGeom prst="rect">
            <a:avLst/>
          </a:prstGeom>
        </p:spPr>
        <p:txBody>
          <a:bodyPr wrap="square">
            <a:spAutoFit/>
          </a:bodyPr>
          <a:lstStyle/>
          <a:p>
            <a:pPr algn="ctr"/>
            <a:r>
              <a:rPr lang="en-US" sz="2800" dirty="0">
                <a:solidFill>
                  <a:schemeClr val="tx1">
                    <a:lumMod val="85000"/>
                    <a:lumOff val="15000"/>
                  </a:schemeClr>
                </a:solidFill>
              </a:rPr>
              <a:t>Sharing free business templates and resources</a:t>
            </a:r>
          </a:p>
        </p:txBody>
      </p:sp>
    </p:spTree>
    <p:extLst>
      <p:ext uri="{BB962C8B-B14F-4D97-AF65-F5344CB8AC3E}">
        <p14:creationId xmlns:p14="http://schemas.microsoft.com/office/powerpoint/2010/main" val="2945355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SCORE Story</a:t>
            </a:r>
          </a:p>
        </p:txBody>
      </p:sp>
      <p:sp>
        <p:nvSpPr>
          <p:cNvPr id="3" name="Content Placeholder 2"/>
          <p:cNvSpPr>
            <a:spLocks noGrp="1"/>
          </p:cNvSpPr>
          <p:nvPr>
            <p:ph idx="1"/>
          </p:nvPr>
        </p:nvSpPr>
        <p:spPr>
          <a:xfrm>
            <a:off x="528828" y="1298448"/>
            <a:ext cx="11134344" cy="4878515"/>
          </a:xfrm>
        </p:spPr>
        <p:txBody>
          <a:bodyPr/>
          <a:lstStyle/>
          <a:p>
            <a:pPr marL="0" indent="0" algn="ctr">
              <a:buNone/>
            </a:pPr>
            <a:r>
              <a:rPr lang="en-US" dirty="0">
                <a:solidFill>
                  <a:schemeClr val="tx1">
                    <a:lumMod val="85000"/>
                    <a:lumOff val="15000"/>
                  </a:schemeClr>
                </a:solidFill>
              </a:rPr>
              <a:t>This is possible through the effort of our volunteers nationwide.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73" y="2020805"/>
            <a:ext cx="6275294" cy="4572000"/>
          </a:xfrm>
          <a:prstGeom prst="rect">
            <a:avLst/>
          </a:prstGeom>
        </p:spPr>
      </p:pic>
      <p:pic>
        <p:nvPicPr>
          <p:cNvPr id="9" name="Picture 8">
            <a:extLst>
              <a:ext uri="{FF2B5EF4-FFF2-40B4-BE49-F238E27FC236}">
                <a16:creationId xmlns:a16="http://schemas.microsoft.com/office/drawing/2014/main" id="{36C6FC73-3EDC-44D6-9D0E-FBAC809350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897"/>
          <a:stretch/>
        </p:blipFill>
        <p:spPr>
          <a:xfrm>
            <a:off x="7037054" y="3102016"/>
            <a:ext cx="4626118" cy="2429243"/>
          </a:xfrm>
          <a:prstGeom prst="rect">
            <a:avLst/>
          </a:prstGeom>
        </p:spPr>
      </p:pic>
    </p:spTree>
    <p:extLst>
      <p:ext uri="{BB962C8B-B14F-4D97-AF65-F5344CB8AC3E}">
        <p14:creationId xmlns:p14="http://schemas.microsoft.com/office/powerpoint/2010/main" val="51269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SCORE Story</a:t>
            </a:r>
          </a:p>
        </p:txBody>
      </p:sp>
      <p:sp>
        <p:nvSpPr>
          <p:cNvPr id="4" name="Rectangle 3"/>
          <p:cNvSpPr/>
          <p:nvPr/>
        </p:nvSpPr>
        <p:spPr>
          <a:xfrm>
            <a:off x="684118" y="4914061"/>
            <a:ext cx="2472062" cy="830997"/>
          </a:xfrm>
          <a:prstGeom prst="rect">
            <a:avLst/>
          </a:prstGeom>
        </p:spPr>
        <p:txBody>
          <a:bodyPr wrap="square">
            <a:spAutoFit/>
          </a:bodyPr>
          <a:lstStyle/>
          <a:p>
            <a:pPr algn="ctr"/>
            <a:r>
              <a:rPr lang="en-US" sz="2400" dirty="0">
                <a:solidFill>
                  <a:schemeClr val="tx1">
                    <a:lumMod val="85000"/>
                    <a:lumOff val="15000"/>
                  </a:schemeClr>
                </a:solidFill>
                <a:latin typeface="+mj-lt"/>
              </a:rPr>
              <a:t>Create 30,453</a:t>
            </a:r>
            <a:br>
              <a:rPr lang="en-US" sz="2400" dirty="0">
                <a:solidFill>
                  <a:schemeClr val="tx1">
                    <a:lumMod val="85000"/>
                    <a:lumOff val="15000"/>
                  </a:schemeClr>
                </a:solidFill>
              </a:rPr>
            </a:br>
            <a:r>
              <a:rPr lang="en-US" sz="2400" dirty="0">
                <a:solidFill>
                  <a:schemeClr val="tx1">
                    <a:lumMod val="85000"/>
                    <a:lumOff val="15000"/>
                  </a:schemeClr>
                </a:solidFill>
                <a:latin typeface="+mj-lt"/>
              </a:rPr>
              <a:t>new businesses</a:t>
            </a:r>
          </a:p>
        </p:txBody>
      </p:sp>
      <p:sp>
        <p:nvSpPr>
          <p:cNvPr id="5" name="Rectangle 4"/>
          <p:cNvSpPr/>
          <p:nvPr/>
        </p:nvSpPr>
        <p:spPr>
          <a:xfrm>
            <a:off x="4762879" y="4914061"/>
            <a:ext cx="2266396" cy="830997"/>
          </a:xfrm>
          <a:prstGeom prst="rect">
            <a:avLst/>
          </a:prstGeom>
        </p:spPr>
        <p:txBody>
          <a:bodyPr wrap="square">
            <a:spAutoFit/>
          </a:bodyPr>
          <a:lstStyle/>
          <a:p>
            <a:pPr algn="ctr"/>
            <a:r>
              <a:rPr lang="en-US" sz="2400" dirty="0">
                <a:solidFill>
                  <a:schemeClr val="tx1">
                    <a:lumMod val="85000"/>
                    <a:lumOff val="15000"/>
                  </a:schemeClr>
                </a:solidFill>
                <a:latin typeface="+mj-lt"/>
              </a:rPr>
              <a:t>Create 82,117</a:t>
            </a:r>
            <a:r>
              <a:rPr lang="en-US" sz="2400" dirty="0">
                <a:solidFill>
                  <a:schemeClr val="tx1">
                    <a:lumMod val="85000"/>
                    <a:lumOff val="15000"/>
                  </a:schemeClr>
                </a:solidFill>
              </a:rPr>
              <a:t> </a:t>
            </a:r>
            <a:r>
              <a:rPr lang="en-US" sz="2400" dirty="0">
                <a:solidFill>
                  <a:schemeClr val="tx1">
                    <a:lumMod val="85000"/>
                    <a:lumOff val="15000"/>
                  </a:schemeClr>
                </a:solidFill>
                <a:latin typeface="+mj-lt"/>
              </a:rPr>
              <a:t>non-owner jobs</a:t>
            </a:r>
          </a:p>
        </p:txBody>
      </p:sp>
      <p:sp>
        <p:nvSpPr>
          <p:cNvPr id="6" name="Rectangle 5"/>
          <p:cNvSpPr/>
          <p:nvPr/>
        </p:nvSpPr>
        <p:spPr>
          <a:xfrm>
            <a:off x="8829211" y="4914061"/>
            <a:ext cx="2507572" cy="830997"/>
          </a:xfrm>
          <a:prstGeom prst="rect">
            <a:avLst/>
          </a:prstGeom>
        </p:spPr>
        <p:txBody>
          <a:bodyPr wrap="square">
            <a:spAutoFit/>
          </a:bodyPr>
          <a:lstStyle/>
          <a:p>
            <a:pPr algn="ctr"/>
            <a:r>
              <a:rPr lang="en-US" sz="2400" dirty="0">
                <a:solidFill>
                  <a:schemeClr val="tx1">
                    <a:lumMod val="85000"/>
                    <a:lumOff val="15000"/>
                  </a:schemeClr>
                </a:solidFill>
              </a:rPr>
              <a:t>Create 112,570 </a:t>
            </a:r>
            <a:r>
              <a:rPr lang="en-US" sz="2400" dirty="0">
                <a:solidFill>
                  <a:schemeClr val="tx1">
                    <a:lumMod val="85000"/>
                    <a:lumOff val="15000"/>
                  </a:schemeClr>
                </a:solidFill>
                <a:latin typeface="+mj-lt"/>
              </a:rPr>
              <a:t>total jobs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83" y="2238456"/>
            <a:ext cx="3410133" cy="26517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8630" y="2238456"/>
            <a:ext cx="3974895" cy="2651760"/>
          </a:xfrm>
          <a:prstGeom prst="rect">
            <a:avLst/>
          </a:prstGeom>
        </p:spPr>
      </p:pic>
      <p:sp>
        <p:nvSpPr>
          <p:cNvPr id="12" name="Content Placeholder 11"/>
          <p:cNvSpPr>
            <a:spLocks noGrp="1"/>
          </p:cNvSpPr>
          <p:nvPr>
            <p:ph idx="1"/>
          </p:nvPr>
        </p:nvSpPr>
        <p:spPr>
          <a:xfrm>
            <a:off x="528828" y="1410209"/>
            <a:ext cx="11134344" cy="591312"/>
          </a:xfrm>
        </p:spPr>
        <p:txBody>
          <a:bodyPr/>
          <a:lstStyle/>
          <a:p>
            <a:pPr marL="0" indent="0" algn="ctr">
              <a:buNone/>
            </a:pPr>
            <a:r>
              <a:rPr lang="en-US" dirty="0">
                <a:solidFill>
                  <a:schemeClr val="tx1">
                    <a:lumMod val="85000"/>
                    <a:lumOff val="15000"/>
                  </a:schemeClr>
                </a:solidFill>
              </a:rPr>
              <a:t>Thanks to our volunteers, last year SCORE helped:</a:t>
            </a:r>
          </a:p>
        </p:txBody>
      </p:sp>
      <p:pic>
        <p:nvPicPr>
          <p:cNvPr id="7" name="Picture 6" descr="A group of people in garment&#10;&#10;Description automatically generated with low confidence">
            <a:extLst>
              <a:ext uri="{FF2B5EF4-FFF2-40B4-BE49-F238E27FC236}">
                <a16:creationId xmlns:a16="http://schemas.microsoft.com/office/drawing/2014/main" id="{A57D6387-9E46-4F09-A7E1-419C9EEF1B80}"/>
              </a:ext>
            </a:extLst>
          </p:cNvPr>
          <p:cNvPicPr>
            <a:picLocks noChangeAspect="1"/>
          </p:cNvPicPr>
          <p:nvPr/>
        </p:nvPicPr>
        <p:blipFill rotWithShape="1">
          <a:blip r:embed="rId5">
            <a:extLst>
              <a:ext uri="{28A0092B-C50C-407E-A947-70E740481C1C}">
                <a14:useLocalDpi xmlns:a14="http://schemas.microsoft.com/office/drawing/2010/main" val="0"/>
              </a:ext>
            </a:extLst>
          </a:blip>
          <a:srcRect t="2708" b="5728"/>
          <a:stretch/>
        </p:blipFill>
        <p:spPr>
          <a:xfrm>
            <a:off x="8292422" y="2238456"/>
            <a:ext cx="3581149" cy="2651760"/>
          </a:xfrm>
          <a:prstGeom prst="rect">
            <a:avLst/>
          </a:prstGeom>
        </p:spPr>
      </p:pic>
    </p:spTree>
    <p:extLst>
      <p:ext uri="{BB962C8B-B14F-4D97-AF65-F5344CB8AC3E}">
        <p14:creationId xmlns:p14="http://schemas.microsoft.com/office/powerpoint/2010/main" val="191121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278483" y="6156960"/>
            <a:ext cx="3913517" cy="6908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1253197"/>
            <a:ext cx="11430000" cy="941363"/>
          </a:xfrm>
          <a:prstGeom prst="rect">
            <a:avLst/>
          </a:prstGeom>
        </p:spPr>
        <p:txBody>
          <a:bodyPr vert="horz" lIns="91440" tIns="45720" rIns="91440" bIns="45720" rtlCol="0">
            <a:noAutofit/>
          </a:bodyPr>
          <a:lstStyle/>
          <a:p>
            <a:pPr>
              <a:lnSpc>
                <a:spcPct val="90000"/>
              </a:lnSpc>
              <a:spcAft>
                <a:spcPts val="600"/>
              </a:spcAft>
            </a:pPr>
            <a:r>
              <a:rPr lang="en-US" sz="2400" dirty="0"/>
              <a:t>SCORE is committed to helping every person succeed in their small business endeavors.</a:t>
            </a:r>
          </a:p>
          <a:p>
            <a:pPr>
              <a:lnSpc>
                <a:spcPct val="90000"/>
              </a:lnSpc>
              <a:spcAft>
                <a:spcPts val="600"/>
              </a:spcAft>
              <a:buFont typeface="Arial" panose="020B0604020202020204" pitchFamily="34" charset="0"/>
              <a:buNone/>
            </a:pPr>
            <a:r>
              <a:rPr lang="en-US" sz="2400" dirty="0"/>
              <a:t>We are dedicated to serving clients in diverse industries and at every stage of business.</a:t>
            </a:r>
          </a:p>
        </p:txBody>
      </p:sp>
      <p:sp>
        <p:nvSpPr>
          <p:cNvPr id="2" name="Title 1"/>
          <p:cNvSpPr>
            <a:spLocks noGrp="1"/>
          </p:cNvSpPr>
          <p:nvPr>
            <p:ph type="title"/>
          </p:nvPr>
        </p:nvSpPr>
        <p:spPr/>
        <p:txBody>
          <a:bodyPr/>
          <a:lstStyle/>
          <a:p>
            <a:r>
              <a:rPr lang="en-US" dirty="0"/>
              <a:t>The SCORE Story</a:t>
            </a:r>
          </a:p>
        </p:txBody>
      </p:sp>
      <p:sp>
        <p:nvSpPr>
          <p:cNvPr id="9" name="Content Placeholder 8"/>
          <p:cNvSpPr>
            <a:spLocks noGrp="1"/>
          </p:cNvSpPr>
          <p:nvPr>
            <p:ph sz="quarter" idx="12"/>
          </p:nvPr>
        </p:nvSpPr>
        <p:spPr>
          <a:xfrm>
            <a:off x="381001" y="2350477"/>
            <a:ext cx="3935360" cy="4151923"/>
          </a:xfrm>
        </p:spPr>
        <p:txBody>
          <a:bodyPr>
            <a:noAutofit/>
          </a:bodyPr>
          <a:lstStyle/>
          <a:p>
            <a:pPr marL="284163" indent="-284163">
              <a:spcBef>
                <a:spcPts val="600"/>
              </a:spcBef>
              <a:spcAft>
                <a:spcPts val="600"/>
              </a:spcAft>
            </a:pPr>
            <a:r>
              <a:rPr lang="en-US" sz="1800" b="1" dirty="0"/>
              <a:t>Early stage entrepreneurs</a:t>
            </a:r>
            <a:r>
              <a:rPr lang="en-US" sz="1800" dirty="0"/>
              <a:t>, who are considering starting a business but need help defining their ideas, building their plan and obtaining financing</a:t>
            </a:r>
          </a:p>
          <a:p>
            <a:pPr marL="284163" indent="-284163">
              <a:spcBef>
                <a:spcPts val="600"/>
              </a:spcBef>
              <a:spcAft>
                <a:spcPts val="600"/>
              </a:spcAft>
            </a:pPr>
            <a:r>
              <a:rPr lang="en-US" sz="1800" b="1" dirty="0"/>
              <a:t>Start-up businesses</a:t>
            </a:r>
            <a:r>
              <a:rPr lang="en-US" sz="1800" dirty="0"/>
              <a:t>, who are seeking to establish their business and manage their finances</a:t>
            </a:r>
          </a:p>
          <a:p>
            <a:pPr marL="284163" indent="-284163">
              <a:spcBef>
                <a:spcPts val="600"/>
              </a:spcBef>
              <a:spcAft>
                <a:spcPts val="600"/>
              </a:spcAft>
            </a:pPr>
            <a:r>
              <a:rPr lang="en-US" sz="1800" b="1" dirty="0"/>
              <a:t>Established businesses</a:t>
            </a:r>
            <a:r>
              <a:rPr lang="en-US" sz="1800" dirty="0"/>
              <a:t>, who are seeking to grow their business and increase their revenue or customers</a:t>
            </a:r>
          </a:p>
          <a:p>
            <a:pPr marL="284163" indent="-284163">
              <a:spcBef>
                <a:spcPts val="600"/>
              </a:spcBef>
              <a:spcAft>
                <a:spcPts val="600"/>
              </a:spcAft>
            </a:pPr>
            <a:r>
              <a:rPr lang="en-US" sz="1800" b="1" dirty="0"/>
              <a:t>Transitioning businesses </a:t>
            </a:r>
            <a:r>
              <a:rPr lang="en-US" sz="1800" dirty="0"/>
              <a:t>who are planning to close, sell, or otherwise transition out of owning the business</a:t>
            </a:r>
          </a:p>
        </p:txBody>
      </p:sp>
      <p:sp>
        <p:nvSpPr>
          <p:cNvPr id="13" name="Content Placeholder 8"/>
          <p:cNvSpPr txBox="1">
            <a:spLocks/>
          </p:cNvSpPr>
          <p:nvPr/>
        </p:nvSpPr>
        <p:spPr>
          <a:xfrm>
            <a:off x="6237515" y="2350477"/>
            <a:ext cx="5748668" cy="3491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en-US" sz="2000" dirty="0"/>
              <a:t>In the past year we helped clients in these industries:</a:t>
            </a:r>
          </a:p>
        </p:txBody>
      </p:sp>
      <p:graphicFrame>
        <p:nvGraphicFramePr>
          <p:cNvPr id="10" name="Table 9">
            <a:extLst>
              <a:ext uri="{FF2B5EF4-FFF2-40B4-BE49-F238E27FC236}">
                <a16:creationId xmlns:a16="http://schemas.microsoft.com/office/drawing/2014/main" id="{A01145EF-26E2-4E49-8AD0-7BB587900452}"/>
              </a:ext>
            </a:extLst>
          </p:cNvPr>
          <p:cNvGraphicFramePr>
            <a:graphicFrameLocks noGrp="1"/>
          </p:cNvGraphicFramePr>
          <p:nvPr>
            <p:extLst>
              <p:ext uri="{D42A27DB-BD31-4B8C-83A1-F6EECF244321}">
                <p14:modId xmlns:p14="http://schemas.microsoft.com/office/powerpoint/2010/main" val="3926606016"/>
              </p:ext>
            </p:extLst>
          </p:nvPr>
        </p:nvGraphicFramePr>
        <p:xfrm>
          <a:off x="4830096" y="2896141"/>
          <a:ext cx="3200400" cy="3170977"/>
        </p:xfrm>
        <a:graphic>
          <a:graphicData uri="http://schemas.openxmlformats.org/drawingml/2006/table">
            <a:tbl>
              <a:tblPr>
                <a:tableStyleId>{7DF18680-E054-41AD-8BC1-D1AEF772440D}</a:tableStyleId>
              </a:tblPr>
              <a:tblGrid>
                <a:gridCol w="3200400">
                  <a:extLst>
                    <a:ext uri="{9D8B030D-6E8A-4147-A177-3AD203B41FA5}">
                      <a16:colId xmlns:a16="http://schemas.microsoft.com/office/drawing/2014/main" val="20000"/>
                    </a:ext>
                  </a:extLst>
                </a:gridCol>
              </a:tblGrid>
              <a:tr h="346994">
                <a:tc>
                  <a:txBody>
                    <a:bodyPr/>
                    <a:lstStyle/>
                    <a:p>
                      <a:pPr marL="91440" algn="l" fontAlgn="ctr"/>
                      <a:r>
                        <a:rPr lang="en-US" sz="1400" b="0" u="none" strike="noStrike" dirty="0">
                          <a:solidFill>
                            <a:srgbClr val="000000"/>
                          </a:solidFill>
                        </a:rPr>
                        <a:t>Accommodation, Travel, Restaurant, Food Services</a:t>
                      </a:r>
                      <a:endParaRPr lang="en-US" sz="1400" b="0" i="0" u="none" strike="noStrike" dirty="0">
                        <a:solidFill>
                          <a:srgbClr val="000000"/>
                        </a:solidFill>
                        <a:latin typeface="+mj-lt"/>
                      </a:endParaRPr>
                    </a:p>
                  </a:txBody>
                  <a:tcPr marL="9525" marR="9525" marT="9525" marB="0" anchor="ctr"/>
                </a:tc>
                <a:extLst>
                  <a:ext uri="{0D108BD9-81ED-4DB2-BD59-A6C34878D82A}">
                    <a16:rowId xmlns:a16="http://schemas.microsoft.com/office/drawing/2014/main" val="10008"/>
                  </a:ext>
                </a:extLst>
              </a:tr>
              <a:tr h="281072">
                <a:tc>
                  <a:txBody>
                    <a:bodyPr/>
                    <a:lstStyle/>
                    <a:p>
                      <a:pPr marL="91440" algn="l" fontAlgn="ctr"/>
                      <a:r>
                        <a:rPr lang="en-US" sz="1400" b="0" u="none" strike="noStrike" dirty="0">
                          <a:solidFill>
                            <a:srgbClr val="000000"/>
                          </a:solidFill>
                        </a:rPr>
                        <a:t>Accounting, Tax, Bookkeeping,</a:t>
                      </a:r>
                      <a:r>
                        <a:rPr lang="en-US" sz="1400" b="0" u="none" strike="noStrike" baseline="0" dirty="0">
                          <a:solidFill>
                            <a:srgbClr val="000000"/>
                          </a:solidFill>
                        </a:rPr>
                        <a:t> Payroll</a:t>
                      </a:r>
                      <a:endParaRPr lang="en-US" sz="1400" b="0" i="0" u="none" strike="noStrike" dirty="0">
                        <a:solidFill>
                          <a:srgbClr val="000000"/>
                        </a:solidFill>
                        <a:latin typeface="+mj-lt"/>
                      </a:endParaRPr>
                    </a:p>
                  </a:txBody>
                  <a:tcPr marL="9525" marR="9525" marT="9525" marB="0" anchor="ctr"/>
                </a:tc>
                <a:extLst>
                  <a:ext uri="{0D108BD9-81ED-4DB2-BD59-A6C34878D82A}">
                    <a16:rowId xmlns:a16="http://schemas.microsoft.com/office/drawing/2014/main" val="10009"/>
                  </a:ext>
                </a:extLst>
              </a:tr>
              <a:tr h="346994">
                <a:tc>
                  <a:txBody>
                    <a:bodyPr/>
                    <a:lstStyle/>
                    <a:p>
                      <a:pPr marL="91440" algn="l" fontAlgn="ctr"/>
                      <a:r>
                        <a:rPr lang="en-US" sz="1400" b="0" u="none" strike="noStrike" dirty="0">
                          <a:solidFill>
                            <a:srgbClr val="000000"/>
                          </a:solidFill>
                        </a:rPr>
                        <a:t>Advertising, Public Relations, Marketing</a:t>
                      </a:r>
                      <a:endParaRPr lang="en-US" sz="1400" b="0" i="0" u="none" strike="noStrike" dirty="0">
                        <a:solidFill>
                          <a:srgbClr val="000000"/>
                        </a:solidFill>
                        <a:latin typeface="+mj-lt"/>
                      </a:endParaRPr>
                    </a:p>
                  </a:txBody>
                  <a:tcPr marL="9525" marR="9525" marT="9525" marB="0" anchor="ctr"/>
                </a:tc>
                <a:extLst>
                  <a:ext uri="{0D108BD9-81ED-4DB2-BD59-A6C34878D82A}">
                    <a16:rowId xmlns:a16="http://schemas.microsoft.com/office/drawing/2014/main" val="10010"/>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Agriculture, Farming, Ranching</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11"/>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Architectural, Engineering</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12"/>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Arts, Entertainment, and Recreation</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13"/>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Computer System Design</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14"/>
                  </a:ext>
                </a:extLst>
              </a:tr>
              <a:tr h="234074">
                <a:tc>
                  <a:txBody>
                    <a:bodyPr/>
                    <a:lstStyle/>
                    <a:p>
                      <a:pPr marL="91440" algn="l" fontAlgn="ctr"/>
                      <a:r>
                        <a:rPr lang="en-US" sz="1400" b="0" u="none" strike="noStrike" dirty="0">
                          <a:solidFill>
                            <a:schemeClr val="tx1"/>
                          </a:solidFill>
                        </a:rPr>
                        <a:t>Construction/Manufacturing</a:t>
                      </a:r>
                      <a:endParaRPr lang="en-US" sz="1400" b="0" i="0" u="none" strike="noStrike" dirty="0">
                        <a:solidFill>
                          <a:schemeClr val="tx1"/>
                        </a:solidFill>
                        <a:latin typeface="+mj-lt"/>
                      </a:endParaRPr>
                    </a:p>
                  </a:txBody>
                  <a:tcPr marL="9525" marR="9525" marT="9525" marB="0" anchor="ctr"/>
                </a:tc>
                <a:extLst>
                  <a:ext uri="{0D108BD9-81ED-4DB2-BD59-A6C34878D82A}">
                    <a16:rowId xmlns:a16="http://schemas.microsoft.com/office/drawing/2014/main" val="10015"/>
                  </a:ext>
                </a:extLst>
              </a:tr>
              <a:tr h="234074">
                <a:tc>
                  <a:txBody>
                    <a:bodyPr/>
                    <a:lstStyle/>
                    <a:p>
                      <a:pPr marL="91440" algn="l" fontAlgn="ctr"/>
                      <a:r>
                        <a:rPr lang="en-US" sz="1400" b="0" u="none" strike="noStrike" dirty="0">
                          <a:solidFill>
                            <a:schemeClr val="tx1"/>
                          </a:solidFill>
                        </a:rPr>
                        <a:t>Educational Services</a:t>
                      </a:r>
                      <a:endParaRPr lang="en-US" sz="1400" b="0" i="0" u="none" strike="noStrike" dirty="0">
                        <a:solidFill>
                          <a:schemeClr val="tx1"/>
                        </a:solidFill>
                        <a:latin typeface="+mj-lt"/>
                      </a:endParaRPr>
                    </a:p>
                  </a:txBody>
                  <a:tcPr marL="9525" marR="9525" marT="9525" marB="0" anchor="ctr"/>
                </a:tc>
                <a:extLst>
                  <a:ext uri="{0D108BD9-81ED-4DB2-BD59-A6C34878D82A}">
                    <a16:rowId xmlns:a16="http://schemas.microsoft.com/office/drawing/2014/main" val="10020"/>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Finance and Insurance</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1"/>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Health Care and Social Assistance</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2"/>
                  </a:ext>
                </a:extLst>
              </a:tr>
              <a:tr h="234074">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Information Systems</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3"/>
                  </a:ext>
                </a:extLst>
              </a:tr>
            </a:tbl>
          </a:graphicData>
        </a:graphic>
      </p:graphicFrame>
      <p:graphicFrame>
        <p:nvGraphicFramePr>
          <p:cNvPr id="14" name="Table 13">
            <a:extLst>
              <a:ext uri="{FF2B5EF4-FFF2-40B4-BE49-F238E27FC236}">
                <a16:creationId xmlns:a16="http://schemas.microsoft.com/office/drawing/2014/main" id="{E5D503C0-6325-4C29-8FBF-ED8F377C1592}"/>
              </a:ext>
            </a:extLst>
          </p:cNvPr>
          <p:cNvGraphicFramePr>
            <a:graphicFrameLocks noGrp="1"/>
          </p:cNvGraphicFramePr>
          <p:nvPr>
            <p:extLst>
              <p:ext uri="{D42A27DB-BD31-4B8C-83A1-F6EECF244321}">
                <p14:modId xmlns:p14="http://schemas.microsoft.com/office/powerpoint/2010/main" val="2108560584"/>
              </p:ext>
            </p:extLst>
          </p:nvPr>
        </p:nvGraphicFramePr>
        <p:xfrm>
          <a:off x="8544231" y="2896141"/>
          <a:ext cx="3200400" cy="3170980"/>
        </p:xfrm>
        <a:graphic>
          <a:graphicData uri="http://schemas.openxmlformats.org/drawingml/2006/table">
            <a:tbl>
              <a:tblPr>
                <a:tableStyleId>{7DF18680-E054-41AD-8BC1-D1AEF772440D}</a:tableStyleId>
              </a:tblPr>
              <a:tblGrid>
                <a:gridCol w="3200400">
                  <a:extLst>
                    <a:ext uri="{9D8B030D-6E8A-4147-A177-3AD203B41FA5}">
                      <a16:colId xmlns:a16="http://schemas.microsoft.com/office/drawing/2014/main" val="20000"/>
                    </a:ext>
                  </a:extLst>
                </a:gridCol>
              </a:tblGrid>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Legal Service</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4"/>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Management/ IT Consulting</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5"/>
                  </a:ext>
                </a:extLst>
              </a:tr>
              <a:tr h="44604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Mining, Quarrying, and Oil and Gas Extraction</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6"/>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Other Professional Services</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7"/>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Public Administration/ Utilities</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8"/>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Real Estate, Rental, Leasing</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29"/>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Retail Sale/ Trade</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30"/>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Special Design Service</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31"/>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Transportation and Warehousing</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32"/>
                  </a:ext>
                </a:extLst>
              </a:tr>
              <a:tr h="44604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Waste Management and Housekeeping Services</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33"/>
                  </a:ext>
                </a:extLst>
              </a:tr>
              <a:tr h="22789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Wholesale Sales/ Trade</a:t>
                      </a:r>
                      <a:endParaRPr kumimoji="0" lang="en-US" sz="14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10034"/>
                  </a:ext>
                </a:extLst>
              </a:tr>
              <a:tr h="227890">
                <a:tc>
                  <a:txBody>
                    <a:bodyPr/>
                    <a:lstStyle/>
                    <a:p>
                      <a:pPr marL="91440" algn="l" fontAlgn="ctr"/>
                      <a:r>
                        <a:rPr lang="en-US" sz="1400" b="0" u="none" strike="noStrike" dirty="0">
                          <a:solidFill>
                            <a:srgbClr val="000000"/>
                          </a:solidFill>
                        </a:rPr>
                        <a:t>Other</a:t>
                      </a:r>
                      <a:endParaRPr lang="en-US" sz="1400" b="0" i="0" u="none" strike="noStrike" dirty="0">
                        <a:solidFill>
                          <a:srgbClr val="000000"/>
                        </a:solidFill>
                        <a:latin typeface="+mj-lt"/>
                      </a:endParaRPr>
                    </a:p>
                  </a:txBody>
                  <a:tcPr marL="9525" marR="9525" marT="9525"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31311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dirty="0"/>
              <a:t>How SCORE Can Help You</a:t>
            </a:r>
          </a:p>
        </p:txBody>
      </p:sp>
      <p:sp>
        <p:nvSpPr>
          <p:cNvPr id="14" name="Subtitle 13"/>
          <p:cNvSpPr>
            <a:spLocks noGrp="1"/>
          </p:cNvSpPr>
          <p:nvPr>
            <p:ph type="subTitle" idx="1"/>
          </p:nvPr>
        </p:nvSpPr>
        <p:spPr/>
        <p:txBody>
          <a:bodyPr/>
          <a:lstStyle/>
          <a:p>
            <a:r>
              <a:rPr lang="en-US" dirty="0"/>
              <a:t>Learn About Our </a:t>
            </a:r>
            <a:br>
              <a:rPr lang="en-US" dirty="0"/>
            </a:br>
            <a:r>
              <a:rPr lang="en-US" dirty="0"/>
              <a:t>Services and Resources</a:t>
            </a:r>
          </a:p>
        </p:txBody>
      </p:sp>
    </p:spTree>
    <p:extLst>
      <p:ext uri="{BB962C8B-B14F-4D97-AF65-F5344CB8AC3E}">
        <p14:creationId xmlns:p14="http://schemas.microsoft.com/office/powerpoint/2010/main" val="357060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SCORE Works</a:t>
            </a:r>
          </a:p>
        </p:txBody>
      </p:sp>
      <p:sp>
        <p:nvSpPr>
          <p:cNvPr id="3" name="Content Placeholder 2"/>
          <p:cNvSpPr>
            <a:spLocks noGrp="1"/>
          </p:cNvSpPr>
          <p:nvPr>
            <p:ph idx="1"/>
          </p:nvPr>
        </p:nvSpPr>
        <p:spPr/>
        <p:txBody>
          <a:bodyPr>
            <a:normAutofit/>
          </a:bodyPr>
          <a:lstStyle/>
          <a:p>
            <a:pPr marL="0" indent="0">
              <a:spcBef>
                <a:spcPts val="600"/>
              </a:spcBef>
              <a:spcAft>
                <a:spcPts val="600"/>
              </a:spcAft>
              <a:buNone/>
            </a:pPr>
            <a:r>
              <a:rPr lang="en-US" b="1" dirty="0"/>
              <a:t>You Don’t Have to Go It Alone</a:t>
            </a:r>
          </a:p>
          <a:p>
            <a:pPr marL="0" indent="0">
              <a:spcBef>
                <a:spcPts val="600"/>
              </a:spcBef>
              <a:spcAft>
                <a:spcPts val="600"/>
              </a:spcAft>
              <a:buNone/>
            </a:pPr>
            <a:r>
              <a:rPr lang="en-US" sz="2400" dirty="0"/>
              <a:t>Leveraging SCORE’s full range of services and resources provides the best chance for success. It equips you with the information you need to make sound decisions for your business and you have a partner that’s invested in helping you reach your goals.</a:t>
            </a:r>
          </a:p>
          <a:p>
            <a:pPr marL="457200">
              <a:spcBef>
                <a:spcPts val="600"/>
              </a:spcBef>
              <a:spcAft>
                <a:spcPts val="600"/>
              </a:spcAft>
            </a:pPr>
            <a:r>
              <a:rPr lang="en-US" sz="2400" b="1" dirty="0"/>
              <a:t>Mentoring</a:t>
            </a:r>
            <a:r>
              <a:rPr lang="en-US" sz="2400" dirty="0"/>
              <a:t> helps minimize risk and provides improved chances for startup and success through one-on-one business coaching.</a:t>
            </a:r>
          </a:p>
          <a:p>
            <a:pPr marL="457200">
              <a:spcBef>
                <a:spcPts val="600"/>
              </a:spcBef>
              <a:spcAft>
                <a:spcPts val="600"/>
              </a:spcAft>
            </a:pPr>
            <a:r>
              <a:rPr lang="en-US" sz="2400" b="1" dirty="0"/>
              <a:t>Workshops</a:t>
            </a:r>
            <a:r>
              <a:rPr lang="en-US" sz="2400" dirty="0"/>
              <a:t> provide training on critical topics in an environment where you can learn from experts and like-minded entrepreneurs.</a:t>
            </a:r>
          </a:p>
          <a:p>
            <a:pPr marL="457200">
              <a:spcBef>
                <a:spcPts val="600"/>
              </a:spcBef>
              <a:spcAft>
                <a:spcPts val="600"/>
              </a:spcAft>
            </a:pPr>
            <a:r>
              <a:rPr lang="en-US" sz="2400" b="1" dirty="0"/>
              <a:t>Online Resources </a:t>
            </a:r>
            <a:r>
              <a:rPr lang="en-US" sz="2400" dirty="0"/>
              <a:t>can be your playbook to provide step-by-step outlines for small business strategies.</a:t>
            </a:r>
          </a:p>
          <a:p>
            <a:pPr marL="0" indent="0">
              <a:spcBef>
                <a:spcPts val="600"/>
              </a:spcBef>
              <a:spcAft>
                <a:spcPts val="600"/>
              </a:spcAft>
              <a:buNone/>
            </a:pPr>
            <a:r>
              <a:rPr lang="en-US" sz="2400" dirty="0">
                <a:solidFill>
                  <a:schemeClr val="accent4"/>
                </a:solidFill>
              </a:rPr>
              <a:t>We’re here </a:t>
            </a:r>
            <a:r>
              <a:rPr lang="en-US" sz="2400" i="1" dirty="0">
                <a:solidFill>
                  <a:schemeClr val="accent4"/>
                </a:solidFill>
              </a:rPr>
              <a:t>for the life of your business</a:t>
            </a:r>
            <a:r>
              <a:rPr lang="en-US" sz="2400" dirty="0">
                <a:solidFill>
                  <a:schemeClr val="accent4"/>
                </a:solidFill>
              </a:rPr>
              <a:t> – providing free advice for as long as you own your business.</a:t>
            </a:r>
          </a:p>
        </p:txBody>
      </p:sp>
    </p:spTree>
    <p:extLst>
      <p:ext uri="{BB962C8B-B14F-4D97-AF65-F5344CB8AC3E}">
        <p14:creationId xmlns:p14="http://schemas.microsoft.com/office/powerpoint/2010/main" val="3500180938"/>
      </p:ext>
    </p:extLst>
  </p:cSld>
  <p:clrMapOvr>
    <a:masterClrMapping/>
  </p:clrMapOvr>
</p:sld>
</file>

<file path=ppt/theme/theme1.xml><?xml version="1.0" encoding="utf-8"?>
<a:theme xmlns:a="http://schemas.openxmlformats.org/drawingml/2006/main" name="Office Theme">
  <a:themeElements>
    <a:clrScheme name="SCORE">
      <a:dk1>
        <a:srgbClr val="000000"/>
      </a:dk1>
      <a:lt1>
        <a:srgbClr val="FFFFFF"/>
      </a:lt1>
      <a:dk2>
        <a:srgbClr val="006EB7"/>
      </a:dk2>
      <a:lt2>
        <a:srgbClr val="0F87C9"/>
      </a:lt2>
      <a:accent1>
        <a:srgbClr val="6A9F42"/>
      </a:accent1>
      <a:accent2>
        <a:srgbClr val="FFD200"/>
      </a:accent2>
      <a:accent3>
        <a:srgbClr val="265288"/>
      </a:accent3>
      <a:accent4>
        <a:srgbClr val="423616"/>
      </a:accent4>
      <a:accent5>
        <a:srgbClr val="464648"/>
      </a:accent5>
      <a:accent6>
        <a:srgbClr val="BCD2E6"/>
      </a:accent6>
      <a:hlink>
        <a:srgbClr val="265288"/>
      </a:hlink>
      <a:folHlink>
        <a:srgbClr val="265288"/>
      </a:folHlink>
    </a:clrScheme>
    <a:fontScheme name="SCOR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10915</TotalTime>
  <Words>1609</Words>
  <Application>Microsoft Office PowerPoint</Application>
  <PresentationFormat>Widescreen</PresentationFormat>
  <Paragraphs>149</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Courier New</vt:lpstr>
      <vt:lpstr>Gill Sans MT</vt:lpstr>
      <vt:lpstr>Wingdings</vt:lpstr>
      <vt:lpstr>Office Theme</vt:lpstr>
      <vt:lpstr>For the Life of Your Business</vt:lpstr>
      <vt:lpstr>About SCORE</vt:lpstr>
      <vt:lpstr>The SCORE Story</vt:lpstr>
      <vt:lpstr>The SCORE Story</vt:lpstr>
      <vt:lpstr>The SCORE Story</vt:lpstr>
      <vt:lpstr>The SCORE Story</vt:lpstr>
      <vt:lpstr>The SCORE Story</vt:lpstr>
      <vt:lpstr>How SCORE Can Help You</vt:lpstr>
      <vt:lpstr>Why SCORE Works</vt:lpstr>
      <vt:lpstr>How SCORE Can Help You</vt:lpstr>
      <vt:lpstr>How SCORE Can Help You</vt:lpstr>
      <vt:lpstr>How SCORE Can Help You</vt:lpstr>
      <vt:lpstr>How SCORE Can Help You</vt:lpstr>
      <vt:lpstr>About Our Chapter</vt:lpstr>
      <vt:lpstr>SCORE (Chapter Name)</vt:lpstr>
      <vt:lpstr>Volunteer with SCORE</vt:lpstr>
      <vt:lpstr>Join SCORE and Help Make a Difference</vt:lpstr>
      <vt:lpstr>Volunteer Roles</vt:lpstr>
      <vt:lpstr>Ethics and Training</vt:lpstr>
      <vt:lpstr>Steps to Become a Volunteer</vt:lpstr>
      <vt:lpstr>Get Started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Stennett</dc:creator>
  <cp:lastModifiedBy>Alexis Reihing</cp:lastModifiedBy>
  <cp:revision>159</cp:revision>
  <dcterms:created xsi:type="dcterms:W3CDTF">2018-10-04T17:19:42Z</dcterms:created>
  <dcterms:modified xsi:type="dcterms:W3CDTF">2023-03-31T20:11:24Z</dcterms:modified>
</cp:coreProperties>
</file>